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 b="def" i="def"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 b="def" i="def"/>
      <a:tcStyle>
        <a:tcBdr/>
        <a:fill>
          <a:solidFill>
            <a:srgbClr val="EDECEA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 b="def" i="def"/>
      <a:tcStyle>
        <a:tcBdr/>
        <a:fill>
          <a:solidFill>
            <a:srgbClr val="FAECEE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7"/>
          <p:cNvGrpSpPr/>
          <p:nvPr/>
        </p:nvGrpSpPr>
        <p:grpSpPr>
          <a:xfrm>
            <a:off x="752474" y="744537"/>
            <a:ext cx="10674351" cy="5349877"/>
            <a:chOff x="0" y="0"/>
            <a:chExt cx="10674350" cy="5349876"/>
          </a:xfrm>
        </p:grpSpPr>
        <p:sp>
          <p:nvSpPr>
            <p:cNvPr id="11" name="Freeform 6"/>
            <p:cNvSpPr/>
            <p:nvPr/>
          </p:nvSpPr>
          <p:spPr>
            <a:xfrm>
              <a:off x="7399265" y="941218"/>
              <a:ext cx="3275085" cy="4408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2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712"/>
                  </a:lnTo>
                  <a:lnTo>
                    <a:pt x="18924" y="19714"/>
                  </a:lnTo>
                  <a:lnTo>
                    <a:pt x="18924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" name="Freeform 6"/>
            <p:cNvSpPr/>
            <p:nvPr/>
          </p:nvSpPr>
          <p:spPr>
            <a:xfrm rot="10800000">
              <a:off x="-1" y="-1"/>
              <a:ext cx="3275741" cy="4408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fill="norm" stroke="1" extrusionOk="0">
                  <a:moveTo>
                    <a:pt x="18921" y="0"/>
                  </a:moveTo>
                  <a:lnTo>
                    <a:pt x="21596" y="0"/>
                  </a:lnTo>
                  <a:lnTo>
                    <a:pt x="21596" y="21600"/>
                  </a:lnTo>
                  <a:lnTo>
                    <a:pt x="5" y="21600"/>
                  </a:lnTo>
                  <a:cubicBezTo>
                    <a:pt x="-4" y="20948"/>
                    <a:pt x="9" y="20362"/>
                    <a:pt x="0" y="19710"/>
                  </a:cubicBezTo>
                  <a:lnTo>
                    <a:pt x="18921" y="19716"/>
                  </a:lnTo>
                  <a:lnTo>
                    <a:pt x="18921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" name="Title Text"/>
          <p:cNvSpPr txBox="1"/>
          <p:nvPr>
            <p:ph type="title"/>
          </p:nvPr>
        </p:nvSpPr>
        <p:spPr>
          <a:xfrm>
            <a:off x="1915128" y="1788454"/>
            <a:ext cx="8361230" cy="209822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cap="all" sz="7200"/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2679905" y="3956279"/>
            <a:ext cx="6831674" cy="10862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1pPr>
            <a:lvl2pPr marL="0" indent="4572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2pPr>
            <a:lvl3pPr marL="0" indent="9144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3pPr>
            <a:lvl4pPr marL="0" indent="13716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4pPr>
            <a:lvl5pPr marL="0" indent="18288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11153216" y="6523107"/>
            <a:ext cx="273609" cy="26497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ackground ShapeRectangle 4"/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Divider BarRectangle 5"/>
          <p:cNvSpPr/>
          <p:nvPr/>
        </p:nvSpPr>
        <p:spPr>
          <a:xfrm>
            <a:off x="5303837" y="0"/>
            <a:ext cx="228601" cy="6858000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Title Text"/>
          <p:cNvSpPr txBox="1"/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6256020" y="685801"/>
            <a:ext cx="5212080" cy="51752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Text Placeholder 3"/>
          <p:cNvSpPr/>
          <p:nvPr>
            <p:ph type="body" sz="quarter" idx="21"/>
          </p:nvPr>
        </p:nvSpPr>
        <p:spPr>
          <a:xfrm>
            <a:off x="723899" y="2856344"/>
            <a:ext cx="3855722" cy="30110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pP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1205604" y="6523107"/>
            <a:ext cx="273610" cy="26497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ackground ShapeRectangle 4"/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Divider BarRectangle 5"/>
          <p:cNvSpPr/>
          <p:nvPr/>
        </p:nvSpPr>
        <p:spPr>
          <a:xfrm>
            <a:off x="5303837" y="0"/>
            <a:ext cx="228601" cy="6858000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09" name="Picture Placeholder 2"/>
          <p:cNvSpPr/>
          <p:nvPr>
            <p:ph type="pic" idx="21"/>
          </p:nvPr>
        </p:nvSpPr>
        <p:spPr>
          <a:xfrm>
            <a:off x="5532120" y="0"/>
            <a:ext cx="6659881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723900" y="2855967"/>
            <a:ext cx="3855721" cy="301143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1pPr>
            <a:lvl2pPr marL="0" indent="4572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2pPr>
            <a:lvl3pPr marL="0" indent="9144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3pPr>
            <a:lvl4pPr marL="0" indent="13716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4pPr>
            <a:lvl5pPr marL="0" indent="18288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1205604" y="6523107"/>
            <a:ext cx="273610" cy="26497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ight Triangle 6"/>
          <p:cNvSpPr/>
          <p:nvPr/>
        </p:nvSpPr>
        <p:spPr>
          <a:xfrm rot="10800000">
            <a:off x="9071999" y="1"/>
            <a:ext cx="3120001" cy="312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Picture Placeholder 2"/>
          <p:cNvSpPr/>
          <p:nvPr>
            <p:ph type="pic" sz="quarter" idx="21"/>
          </p:nvPr>
        </p:nvSpPr>
        <p:spPr>
          <a:xfrm>
            <a:off x="7232792" y="382058"/>
            <a:ext cx="2880001" cy="2880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0" name="Picture Placeholder 2"/>
          <p:cNvSpPr/>
          <p:nvPr>
            <p:ph type="pic" sz="quarter" idx="22"/>
          </p:nvPr>
        </p:nvSpPr>
        <p:spPr>
          <a:xfrm>
            <a:off x="5680967" y="1969029"/>
            <a:ext cx="2880001" cy="2880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1" name="Picture Placeholder 2"/>
          <p:cNvSpPr/>
          <p:nvPr>
            <p:ph type="pic" sz="quarter" idx="23"/>
          </p:nvPr>
        </p:nvSpPr>
        <p:spPr>
          <a:xfrm>
            <a:off x="7232792" y="3550410"/>
            <a:ext cx="2880001" cy="2880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" name="Picture Placeholder 2"/>
          <p:cNvSpPr/>
          <p:nvPr>
            <p:ph type="pic" sz="quarter" idx="24"/>
          </p:nvPr>
        </p:nvSpPr>
        <p:spPr>
          <a:xfrm>
            <a:off x="8784618" y="1969029"/>
            <a:ext cx="2880001" cy="2880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3" name="Right Triangle 13"/>
          <p:cNvSpPr/>
          <p:nvPr/>
        </p:nvSpPr>
        <p:spPr>
          <a:xfrm>
            <a:off x="-1" y="3738000"/>
            <a:ext cx="3120002" cy="312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Images and Contents Layou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cture Placeholder 2"/>
          <p:cNvSpPr/>
          <p:nvPr>
            <p:ph type="pic" sz="quarter" idx="21"/>
          </p:nvPr>
        </p:nvSpPr>
        <p:spPr>
          <a:xfrm>
            <a:off x="7232792" y="382058"/>
            <a:ext cx="2880001" cy="2880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2" name="Picture Placeholder 2"/>
          <p:cNvSpPr/>
          <p:nvPr>
            <p:ph type="pic" sz="quarter" idx="22"/>
          </p:nvPr>
        </p:nvSpPr>
        <p:spPr>
          <a:xfrm>
            <a:off x="5680967" y="1969029"/>
            <a:ext cx="2880001" cy="2880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3" name="Picture Placeholder 2"/>
          <p:cNvSpPr/>
          <p:nvPr>
            <p:ph type="pic" sz="quarter" idx="23"/>
          </p:nvPr>
        </p:nvSpPr>
        <p:spPr>
          <a:xfrm>
            <a:off x="7232792" y="3550410"/>
            <a:ext cx="2880001" cy="2880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4" name="Picture Placeholder 2"/>
          <p:cNvSpPr/>
          <p:nvPr>
            <p:ph type="pic" sz="quarter" idx="24"/>
          </p:nvPr>
        </p:nvSpPr>
        <p:spPr>
          <a:xfrm>
            <a:off x="8784618" y="1969029"/>
            <a:ext cx="2880001" cy="2880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xfrm>
            <a:off x="1915128" y="1788454"/>
            <a:ext cx="8361230" cy="209822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cap="all" sz="72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2679905" y="3956279"/>
            <a:ext cx="6831674" cy="10862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1pPr>
            <a:lvl2pPr marL="0" indent="4572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2pPr>
            <a:lvl3pPr marL="0" indent="9144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3pPr>
            <a:lvl4pPr marL="0" indent="13716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4pPr>
            <a:lvl5pPr marL="0" indent="18288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153216" y="6523107"/>
            <a:ext cx="273609" cy="26497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rop MarkFreeform 6"/>
          <p:cNvSpPr/>
          <p:nvPr/>
        </p:nvSpPr>
        <p:spPr>
          <a:xfrm>
            <a:off x="8151813" y="1685925"/>
            <a:ext cx="3275013" cy="4408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765025" y="1301360"/>
            <a:ext cx="9612972" cy="28527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r">
              <a:defRPr cap="all" sz="7200">
                <a:solidFill>
                  <a:srgbClr val="EFEDE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765025" y="4216327"/>
            <a:ext cx="9612972" cy="11433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1pPr>
            <a:lvl2pPr marL="0" indent="4572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2pPr>
            <a:lvl3pPr marL="0" indent="9144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3pPr>
            <a:lvl4pPr marL="0" indent="13716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4pPr>
            <a:lvl5pPr marL="0" indent="18288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1153216" y="6523107"/>
            <a:ext cx="273609" cy="2649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1371600" y="2285999"/>
            <a:ext cx="4447786" cy="35814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371600" y="2340864"/>
            <a:ext cx="4443985" cy="8239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1pPr>
            <a:lvl2pPr marL="0" indent="4572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2pPr>
            <a:lvl3pPr marL="0" indent="9144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3pPr>
            <a:lvl4pPr marL="0" indent="13716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4pPr>
            <a:lvl5pPr marL="0" indent="18288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21"/>
          </p:nvPr>
        </p:nvSpPr>
        <p:spPr>
          <a:xfrm>
            <a:off x="6525014" y="2340864"/>
            <a:ext cx="4443985" cy="8239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pP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796029" y="6523107"/>
            <a:ext cx="273610" cy="2649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191B0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0" marR="0" indent="45720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0" marR="0" indent="91440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0" marR="0" indent="137160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0" marR="0" indent="182880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titleStyle>
    <p:bodyStyle>
      <a:lvl1pPr marL="382588" marR="0" indent="-382588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914400" marR="0" indent="-38258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1414109" marR="0" indent="-42509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1871309" marR="0" indent="-42509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2381647" marR="0" indent="-478235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2839211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3364991" marR="0" indent="-54863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3822191" marR="0" indent="-54863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4279391" marR="0" indent="-54863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hyperlink" Target="https://react-redux.js.org/tutorials/quick-start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brew.sh/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ntent Placeholder 2"/>
          <p:cNvSpPr txBox="1"/>
          <p:nvPr>
            <p:ph type="body" sz="half" idx="1"/>
          </p:nvPr>
        </p:nvSpPr>
        <p:spPr>
          <a:xfrm>
            <a:off x="1371600" y="1794943"/>
            <a:ext cx="9601200" cy="2720227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React Native </a:t>
            </a:r>
            <a:r>
              <a:t>คือ Cross-Platform Framework ที่ใช้ในการพัฒนา Native Mobile Application อย่าง Android และ iOS ที่พัฒนาโดยบริษัท Facebook Inc. React Native มีหลักการในการ Reuse Code ได้มากกว่า 70% ในการทำแอพที่รันได้ทั้งบน Android และ iOS โดยใช้ภาษาหลักภาษาเดียว คือภาษา ReactJS (ES6 / JSX) ซึ่งใกล้เคียงกับ Javascript / Typescript / XML ในการพัฒนาแอพ ซึ่งเมื่อทำเสร็จ แอพจะทำงานไวใกล้เคียงกับการเขียนด้วย ภาษา Native อย่าง Java และ Swift/Objective-C</a:t>
            </a:r>
          </a:p>
        </p:txBody>
      </p:sp>
      <p:pic>
        <p:nvPicPr>
          <p:cNvPr id="14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548723"/>
            <a:ext cx="6400800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ontent Placeholder 2"/>
          <p:cNvSpPr txBox="1"/>
          <p:nvPr/>
        </p:nvSpPr>
        <p:spPr>
          <a:xfrm>
            <a:off x="1371600" y="4252750"/>
            <a:ext cx="960120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382587" indent="-382587" defTabSz="914400">
              <a:lnSpc>
                <a:spcPct val="94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อีกหนึ่งจุดเด่นของ React Native คือการประยุกต์ใช้แนวคิดแบบ Reactive Programming ที่ทำให้การพัฒนารองรับการทำงานแบบ Asynchronous และมี State ที่ซับซ้อนได้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Mac OS</a:t>
            </a:r>
          </a:p>
        </p:txBody>
      </p:sp>
      <p:sp>
        <p:nvSpPr>
          <p:cNvPr id="177" name="การตั้งค่า XCode - ทำการเปิด XCode และทำการข้าไปที่ Preferences และไปที่ Tab Locations - ทำการคลิ๊กที่ Command Line Tools และเลือกเป็น XCode Version ล่าสุด"/>
          <p:cNvSpPr txBox="1"/>
          <p:nvPr>
            <p:ph type="body" sz="quarter" idx="1"/>
          </p:nvPr>
        </p:nvSpPr>
        <p:spPr>
          <a:xfrm>
            <a:off x="878472" y="1036252"/>
            <a:ext cx="10435056" cy="1578645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การตั้งค่า XCode</a:t>
            </a:r>
            <a:br/>
            <a:r>
              <a:t>- ทำการเปิด XCode และทำการข้าไปที่ Preferences และไปที่ Tab Locations</a:t>
            </a:r>
            <a:br/>
            <a:r>
              <a:t>- ทำการคลิ๊กที่ Command Line Tools และเลือกเป็น XCode Version ล่าสุด</a:t>
            </a:r>
          </a:p>
        </p:txBody>
      </p:sp>
      <p:pic>
        <p:nvPicPr>
          <p:cNvPr id="178" name="Screen Shot 2564-06-19 at 14.55.49.png" descr="Screen Shot 2564-06-19 at 14.55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890" y="2133035"/>
            <a:ext cx="7166053" cy="503601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Rectangle"/>
          <p:cNvSpPr/>
          <p:nvPr/>
        </p:nvSpPr>
        <p:spPr>
          <a:xfrm>
            <a:off x="1754968" y="4449343"/>
            <a:ext cx="2936637" cy="595508"/>
          </a:xfrm>
          <a:prstGeom prst="rect">
            <a:avLst/>
          </a:prstGeom>
          <a:ln w="25400">
            <a:solidFill>
              <a:srgbClr val="CC15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182" name="ติดตั้ง Android Studio และทำการ Download AndroidSDK…"/>
          <p:cNvSpPr txBox="1"/>
          <p:nvPr>
            <p:ph type="body" idx="1"/>
          </p:nvPr>
        </p:nvSpPr>
        <p:spPr>
          <a:xfrm>
            <a:off x="794068" y="919443"/>
            <a:ext cx="10807798" cy="5662335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Android Studio และทำการ Download AndroidSDK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NodeJS </a:t>
            </a:r>
            <a:br/>
            <a:r>
              <a:t>- เข้าไปที่เว็บ </a:t>
            </a:r>
            <a:r>
              <a:rPr>
                <a:solidFill>
                  <a:srgbClr val="5893E5"/>
                </a:solidFill>
              </a:rPr>
              <a:t>https://nodejs.org/en/</a:t>
            </a:r>
            <a:r>
              <a:t> แล้วดาวน์โหลดไฟล์ current version</a:t>
            </a:r>
            <a:br/>
            <a:r>
              <a:t>- หลังจากทำการติดตั้งเสร็จให้ ทำการเปิด terminal และพิมพ์คำสั่ง node -v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Java JDK current version</a:t>
            </a:r>
            <a:br/>
            <a:r>
              <a:t>- หลังจากที่ติดตั้ง Java Jdk มาแล้ว มา set path </a:t>
            </a:r>
            <a:br/>
            <a:r>
              <a:t>java jdk ให้ไปที่ This PC ให้คลิกขวาแล้วเลือก </a:t>
            </a:r>
            <a:br/>
            <a:r>
              <a:t>properties</a:t>
            </a:r>
            <a:br/>
            <a:r>
              <a:t>- ต่อมาให้เข้า Advanced system settings </a:t>
            </a:r>
            <a:br/>
            <a:r>
              <a:t>แล้วให้เลือกที่ Advanced แล้วไปที่ </a:t>
            </a:r>
            <a:br/>
            <a:r>
              <a:t>Environment Variables</a:t>
            </a:r>
            <a:br/>
          </a:p>
        </p:txBody>
      </p:sp>
      <p:pic>
        <p:nvPicPr>
          <p:cNvPr id="183" name="Screen Shot 2564-06-19 at 15.10.01.png" descr="Screen Shot 2564-06-19 at 15.10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324" y="2611518"/>
            <a:ext cx="6264456" cy="4124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186" name="- ให้ไปที่ User variables for Your_ComputerName เลือกที่ New ตรง Variable name ให้ชื่อ JAVA_HOME ส่วน Variable value ให้ใส่ Path ที่เราติดตั้งไป จะอยู่ที่ C:\Program Files\Java\jdk1.8.0_162 กด OK แล้วกดปิดโปรแกรม"/>
          <p:cNvSpPr txBox="1"/>
          <p:nvPr>
            <p:ph type="body" idx="1"/>
          </p:nvPr>
        </p:nvSpPr>
        <p:spPr>
          <a:xfrm>
            <a:off x="794068" y="919443"/>
            <a:ext cx="10807798" cy="5662335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br/>
            <a:r>
              <a:t>-</a:t>
            </a:r>
            <a:r>
              <a:rPr>
                <a:latin typeface="TH Niramit AS"/>
                <a:ea typeface="TH Niramit AS"/>
                <a:cs typeface="TH Niramit AS"/>
                <a:sym typeface="TH Niramit AS"/>
              </a:rPr>
              <a:t> ให้ไปที่ User variables for Your_ComputerName เลือกที่ New ตรง Variable name ให้ชื่อ JAVA_HOME ส่วน Variable value ให้ใส่ Path ที่เราติดตั้งไป จะอยู่ที่ C:\Program Files\Java\jdk1.8.0_162 กด OK แล้วกดปิดโปรแกรม</a:t>
            </a:r>
            <a:br/>
          </a:p>
        </p:txBody>
      </p:sp>
      <p:pic>
        <p:nvPicPr>
          <p:cNvPr id="187" name="Screen Shot 2564-06-19 at 15.12.48.png" descr="Screen Shot 2564-06-19 at 15.12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2144" y="2628995"/>
            <a:ext cx="7847712" cy="3515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190" name="ตั้งค่า Android SDK -  ไป This PC ให้คลิกขวาแล้วเลือก Properties ให้เข้า Advanced system settings แล้วให้เลือกที่ Advanced แล้วไปที่ Environment Variables -  ให้ไปที่ User variables for Your_ComputerName เลือกที่ New ตรง Variable name ให้ชื่อ ANDROID_HOM"/>
          <p:cNvSpPr txBox="1"/>
          <p:nvPr>
            <p:ph type="body" idx="1"/>
          </p:nvPr>
        </p:nvSpPr>
        <p:spPr>
          <a:xfrm>
            <a:off x="794068" y="919443"/>
            <a:ext cx="10807798" cy="5662335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ตั้งค่า Android SDK</a:t>
            </a:r>
            <a:br/>
            <a:r>
              <a:t>-  ไป This PC ให้คลิกขวาแล้วเลือก Properties ให้เข้า Advanced system settings แล้วให้เลือกที่ Advanced แล้วไปที่ Environment Variables</a:t>
            </a:r>
            <a:br/>
            <a:r>
              <a:t>-  ให้ไปที่ User variables for Your_ComputerName เลือกที่ New ตรง Variable name ให้ชื่อ ANDROID_HOME ส่วน Variable value ให้ใส่ Path ที่เราติดตั้งไป </a:t>
            </a:r>
            <a:br/>
            <a:r>
              <a:rPr b="1"/>
              <a:t>C:\Users\React\AppData\Local\Android\Sdk </a:t>
            </a:r>
            <a:r>
              <a:t>แล้วกด OK แล้วกด</a:t>
            </a:r>
            <a:br/>
            <a:br/>
            <a:r>
              <a:t>-</a:t>
            </a:r>
            <a:r>
              <a:rPr>
                <a:solidFill>
                  <a:srgbClr val="A60004"/>
                </a:solidFill>
              </a:rPr>
              <a:t> ถ้าเราไม่ทราบว่า Andriod SDK ติดตั้งไว้</a:t>
            </a:r>
            <a:br>
              <a:rPr>
                <a:solidFill>
                  <a:srgbClr val="A60004"/>
                </a:solidFill>
              </a:rPr>
            </a:br>
            <a:r>
              <a:rPr>
                <a:solidFill>
                  <a:srgbClr val="A60004"/>
                </a:solidFill>
              </a:rPr>
              <a:t>ที่ไหนให้เราเปิดโปรแกรม Android Studio</a:t>
            </a:r>
            <a:br>
              <a:rPr>
                <a:solidFill>
                  <a:srgbClr val="A60004"/>
                </a:solidFill>
              </a:rPr>
            </a:br>
            <a:r>
              <a:rPr>
                <a:solidFill>
                  <a:srgbClr val="A60004"/>
                </a:solidFill>
              </a:rPr>
              <a:t> ขึ้นมาให้ไปที่ Configure เลือก </a:t>
            </a:r>
            <a:br>
              <a:rPr>
                <a:solidFill>
                  <a:srgbClr val="A60004"/>
                </a:solidFill>
              </a:rPr>
            </a:br>
            <a:r>
              <a:rPr>
                <a:solidFill>
                  <a:srgbClr val="A60004"/>
                </a:solidFill>
              </a:rPr>
              <a:t>SDK Manager โดยที่ </a:t>
            </a:r>
            <a:br>
              <a:rPr>
                <a:solidFill>
                  <a:srgbClr val="A60004"/>
                </a:solidFill>
              </a:rPr>
            </a:br>
            <a:r>
              <a:rPr>
                <a:solidFill>
                  <a:srgbClr val="A60004"/>
                </a:solidFill>
              </a:rPr>
              <a:t>Android SDK Location จะแสดง Path </a:t>
            </a:r>
            <a:br>
              <a:rPr>
                <a:solidFill>
                  <a:srgbClr val="A60004"/>
                </a:solidFill>
              </a:rPr>
            </a:br>
            <a:r>
              <a:rPr>
                <a:solidFill>
                  <a:srgbClr val="A60004"/>
                </a:solidFill>
              </a:rPr>
              <a:t>ไว้ครับดังภาพ</a:t>
            </a:r>
          </a:p>
        </p:txBody>
      </p:sp>
      <p:pic>
        <p:nvPicPr>
          <p:cNvPr id="191" name="Screen Shot 2564-06-19 at 15.18.36.png" descr="Screen Shot 2564-06-19 at 15.1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3170" y="3274737"/>
            <a:ext cx="7192869" cy="3198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Windows</a:t>
            </a:r>
          </a:p>
        </p:txBody>
      </p:sp>
      <p:sp>
        <p:nvSpPr>
          <p:cNvPr id="194" name="อีกจุดหนึ่งสำคัญที่ทำให้ไม่สามารถ Run App ได้นั้น คือของ Region ครับ ให้ไปที่ Control Panel -&gt; Clock, Language and Region -&gt; Region ให้เลือกภาษาเป็น Enlish ( United States) (อาจจะใช้ไม่ได้ทุกเครื่องแต่ถ้า Run App ไม่ได้ก็กลับมาลองได้ครับ ผมรับรองมัน Work"/>
          <p:cNvSpPr txBox="1"/>
          <p:nvPr>
            <p:ph type="body" idx="1"/>
          </p:nvPr>
        </p:nvSpPr>
        <p:spPr>
          <a:xfrm>
            <a:off x="692101" y="993142"/>
            <a:ext cx="10807798" cy="5575771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solidFill>
                  <a:srgbClr val="D02B30"/>
                </a:solid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อีกจุดหนึ่งสำคัญที่ทำให้ไม่สามารถ Run App ได้นั้น คือของ Region ครับ ให้ไปที่ Control Panel -&gt; Clock, Language and Region -&gt; Region ให้เลือกภาษาเป็น Enlish ( United States) (อาจจะใช้ไม่ได้ทุกเครื่องแต่ถ้า Run App ไม่ได้ก็กลับมาลองได้ครับ ผมรับรองมัน Work แน่นอน )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rPr>
                <a:solidFill>
                  <a:srgbClr val="333333"/>
                </a:solidFill>
              </a:rPr>
              <a:t>ติดตั้ง React Native CLI</a:t>
            </a:r>
            <a:br>
              <a:rPr>
                <a:solidFill>
                  <a:srgbClr val="333333"/>
                </a:solidFill>
              </a:rPr>
            </a:br>
            <a:r>
              <a:rPr>
                <a:solidFill>
                  <a:srgbClr val="333333"/>
                </a:solidFill>
              </a:rPr>
              <a:t>- </a:t>
            </a:r>
            <a:r>
              <a:t>sudo npm install -g react-</a:t>
            </a:r>
            <a:r>
              <a:rPr>
                <a:solidFill>
                  <a:srgbClr val="CC7832"/>
                </a:solidFill>
              </a:rPr>
              <a:t>native</a:t>
            </a:r>
            <a:r>
              <a:t>-cli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สร้าง Application ด้วย React Native</a:t>
            </a:r>
          </a:p>
        </p:txBody>
      </p:sp>
      <p:sp>
        <p:nvSpPr>
          <p:cNvPr id="197" name="ทำการเปิ terminal ทำการไปยัง Parth Folder ที่จะทำการวาง Project - พิมพ์คำสั่ง react-native init &lt;projectname&gt; กด Enter"/>
          <p:cNvSpPr txBox="1"/>
          <p:nvPr>
            <p:ph type="body" sz="quarter" idx="1"/>
          </p:nvPr>
        </p:nvSpPr>
        <p:spPr>
          <a:xfrm>
            <a:off x="692101" y="993142"/>
            <a:ext cx="10807798" cy="957220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ทำการเปิ terminal ทำการไปยัง Parth Folder ที่จะทำการวาง Project</a:t>
            </a:r>
            <a:br/>
            <a:r>
              <a:t>- พิมพ์คำสั่ง react-native init &lt;projectname&gt; กด Enter</a:t>
            </a:r>
          </a:p>
        </p:txBody>
      </p:sp>
      <p:pic>
        <p:nvPicPr>
          <p:cNvPr id="198" name="Screen Shot 2564-06-19 at 15.36.17.png" descr="Screen Shot 2564-06-19 at 15.36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656" y="1643110"/>
            <a:ext cx="6052082" cy="4161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564-06-19 at 15.38.19.png" descr="Screen Shot 2564-06-19 at 15.38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027" y="2055821"/>
            <a:ext cx="5785602" cy="39784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หลังจากทำการสร้าง Project เสร็จแล้ว ให้ทำการ…"/>
          <p:cNvSpPr txBox="1"/>
          <p:nvPr/>
        </p:nvSpPr>
        <p:spPr>
          <a:xfrm>
            <a:off x="692101" y="5668453"/>
            <a:ext cx="10807798" cy="95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4329" indent="-344329" defTabSz="822959">
              <a:lnSpc>
                <a:spcPct val="94000"/>
              </a:lnSpc>
              <a:spcBef>
                <a:spcPts val="900"/>
              </a:spcBef>
              <a:buSzPct val="100000"/>
              <a:buFont typeface="Arial"/>
              <a:buChar char="•"/>
              <a:defRPr sz="252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หลังจากทำการสร้าง Project เสร็จแล้ว ให้ทำการ</a:t>
            </a:r>
          </a:p>
          <a:p>
            <a:pPr defTabSz="822959">
              <a:lnSpc>
                <a:spcPct val="94000"/>
              </a:lnSpc>
              <a:spcBef>
                <a:spcPts val="900"/>
              </a:spcBef>
              <a:defRPr sz="252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เปิด VSCode และทำการคลิ๊กที่ Open Folder และไปยัง Folder Project จากนั้น คลิ๊กที่ Project ที่ทำการสร้าง และกด open</a:t>
            </a:r>
          </a:p>
        </p:txBody>
      </p:sp>
      <p:pic>
        <p:nvPicPr>
          <p:cNvPr id="201" name="Screen Shot 2564-06-19 at 15.44.19.png" descr="Screen Shot 2564-06-19 at 15.44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55116" y="2733562"/>
            <a:ext cx="5493502" cy="3273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สร้าง Application ด้วย React Native</a:t>
            </a:r>
          </a:p>
        </p:txBody>
      </p:sp>
      <p:sp>
        <p:nvSpPr>
          <p:cNvPr id="204" name="เปิด Project ด้วย VSCode และไปที่ Tab Terminal และคลิ๊กที่ New Terminal"/>
          <p:cNvSpPr txBox="1"/>
          <p:nvPr>
            <p:ph type="body" sz="quarter" idx="1"/>
          </p:nvPr>
        </p:nvSpPr>
        <p:spPr>
          <a:xfrm>
            <a:off x="692101" y="993142"/>
            <a:ext cx="11196302" cy="1241716"/>
          </a:xfrm>
          <a:prstGeom prst="rect">
            <a:avLst/>
          </a:prstGeom>
        </p:spPr>
        <p:txBody>
          <a:bodyPr/>
          <a:lstStyle>
            <a:lvl1pPr marL="382587" indent="-382587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เปิด Project ด้วย VSCode และไปที่ Tab Terminal และคลิ๊กที่ New Terminal</a:t>
            </a:r>
          </a:p>
        </p:txBody>
      </p:sp>
      <p:pic>
        <p:nvPicPr>
          <p:cNvPr id="205" name="Screen Shot 2564-06-19 at 16.10.45.png" descr="Screen Shot 2564-06-19 at 16.10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3" y="1327150"/>
            <a:ext cx="3975101" cy="420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564-06-19 at 16.10.25.png" descr="Screen Shot 2564-06-19 at 16.1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8526" y="1815906"/>
            <a:ext cx="8665436" cy="5003917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ectangle"/>
          <p:cNvSpPr/>
          <p:nvPr/>
        </p:nvSpPr>
        <p:spPr>
          <a:xfrm>
            <a:off x="5166808" y="5199321"/>
            <a:ext cx="6834889" cy="1489170"/>
          </a:xfrm>
          <a:prstGeom prst="rect">
            <a:avLst/>
          </a:prstGeom>
          <a:ln w="34925">
            <a:solidFill>
              <a:srgbClr val="FF3421"/>
            </a:solidFill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Xcode</a:t>
            </a:r>
          </a:p>
        </p:txBody>
      </p:sp>
      <p:sp>
        <p:nvSpPr>
          <p:cNvPr id="210" name="เปิด Xcode คลิ๊กที่ Open a project or file ทำการเปิด Folder project และ คลิ๊กที่ Folder iOS และ กด Open - หมายเหตุ ก่อนที่จะทำการ run project บน Xcode ให้ทำ run คำสั่ง npx pod-install ios ใน terminal ของ VSCode หลังจาก Run npx pod-install ios คำสั่งเสร็จ"/>
          <p:cNvSpPr txBox="1"/>
          <p:nvPr>
            <p:ph type="body" sz="quarter" idx="1"/>
          </p:nvPr>
        </p:nvSpPr>
        <p:spPr>
          <a:xfrm>
            <a:off x="692101" y="993142"/>
            <a:ext cx="10807798" cy="1440380"/>
          </a:xfrm>
          <a:prstGeom prst="rect">
            <a:avLst/>
          </a:prstGeom>
        </p:spPr>
        <p:txBody>
          <a:bodyPr/>
          <a:lstStyle/>
          <a:p>
            <a:pPr marL="374936" indent="-374936" defTabSz="896111">
              <a:spcBef>
                <a:spcPts val="900"/>
              </a:spcBef>
              <a:buFont typeface="Arial"/>
              <a:buChar char="•"/>
              <a:defRPr sz="2744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เปิด Xcode คลิ๊กที่ Open a project or file ทำการเปิด Folder project และ คลิ๊กที่ Folder iOS และ กด Open</a:t>
            </a:r>
            <a:br/>
            <a:r>
              <a:rPr>
                <a:solidFill>
                  <a:srgbClr val="EB2D1F"/>
                </a:solidFill>
              </a:rPr>
              <a:t>- หมายเหตุ ก่อนที่จะทำการ run project บน Xcode ให้ทำ run คำสั่ง npx pod-install ios ใน terminal ของ VSCode หลังจาก Run npx pod-install ios คำสั่งเสร็จแล้ว ให้ทำการ พิมพ์</a:t>
            </a:r>
            <a:br>
              <a:rPr>
                <a:solidFill>
                  <a:srgbClr val="EB2D1F"/>
                </a:solidFill>
              </a:rPr>
            </a:br>
            <a:r>
              <a:rPr>
                <a:solidFill>
                  <a:srgbClr val="EB2D1F"/>
                </a:solidFill>
              </a:rPr>
              <a:t>คำสั่ง npm run start ใน terminal และทำการเปิด Xcode เพื่อทำการ compile code พร้อมเปิด emulator</a:t>
            </a:r>
          </a:p>
        </p:txBody>
      </p:sp>
      <p:pic>
        <p:nvPicPr>
          <p:cNvPr id="211" name="Screen Shot 2564-06-19 at 16.03.48.png" descr="Screen Shot 2564-06-19 at 16.03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866" y="2538980"/>
            <a:ext cx="6263430" cy="1919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reen Shot 2564-06-19 at 16.04.15.png" descr="Screen Shot 2564-06-19 at 16.04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6951" y="2538980"/>
            <a:ext cx="5750716" cy="414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เปิด Xcode เพื่อทำการ Run"/>
          <p:cNvSpPr txBox="1"/>
          <p:nvPr>
            <p:ph type="body" sz="quarter" idx="1"/>
          </p:nvPr>
        </p:nvSpPr>
        <p:spPr>
          <a:xfrm>
            <a:off x="692101" y="993142"/>
            <a:ext cx="10807798" cy="630433"/>
          </a:xfrm>
          <a:prstGeom prst="rect">
            <a:avLst/>
          </a:prstGeom>
        </p:spPr>
        <p:txBody>
          <a:bodyPr/>
          <a:lstStyle>
            <a:lvl1pPr marL="382587" indent="-382587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เปิด Xcode เพื่อทำการ Run</a:t>
            </a:r>
          </a:p>
        </p:txBody>
      </p:sp>
      <p:pic>
        <p:nvPicPr>
          <p:cNvPr id="215" name="Screen Shot 2564-06-19 at 16.06.00.png" descr="Screen Shot 2564-06-19 at 16.06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252" y="1563136"/>
            <a:ext cx="7642883" cy="344459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Xcode</a:t>
            </a:r>
          </a:p>
        </p:txBody>
      </p:sp>
      <p:pic>
        <p:nvPicPr>
          <p:cNvPr id="217" name="Screen Shot 2564-06-19 at 16.08.34.png" descr="Screen Shot 2564-06-19 at 16.08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1540" y="-1"/>
            <a:ext cx="362753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Android Studio</a:t>
            </a:r>
          </a:p>
        </p:txBody>
      </p:sp>
      <p:sp>
        <p:nvSpPr>
          <p:cNvPr id="220" name="เปิด Android Studio คลิ๊กที่ Open an Existing Project ทำการเปิด Folder project และ คลิ๊กที่ Folder Android และ กด Open  หลังจากทำการเปิด Project ขึ้นมาแล้ว ให้ทำการ กดที่ ปุ่ม Sync ภานใน Android Studio - หมายเหตุ ก่อนที่จะทำการ run project ให้ทำการ พิมพ์"/>
          <p:cNvSpPr txBox="1"/>
          <p:nvPr>
            <p:ph type="body" sz="quarter" idx="1"/>
          </p:nvPr>
        </p:nvSpPr>
        <p:spPr>
          <a:xfrm>
            <a:off x="692101" y="993142"/>
            <a:ext cx="11163405" cy="1308363"/>
          </a:xfrm>
          <a:prstGeom prst="rect">
            <a:avLst/>
          </a:prstGeom>
        </p:spPr>
        <p:txBody>
          <a:bodyPr/>
          <a:lstStyle/>
          <a:p>
            <a:pPr marL="340503" indent="-340503" defTabSz="813816">
              <a:spcBef>
                <a:spcPts val="800"/>
              </a:spcBef>
              <a:buFont typeface="Arial"/>
              <a:buChar char="•"/>
              <a:defRPr sz="2492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เปิด Android Studio คลิ๊กที่ Open an Existing Project ทำการเปิด Folder project และ คลิ๊กที่ Folder Android และ กด Open </a:t>
            </a:r>
            <a:br/>
            <a:r>
              <a:t>หลังจากทำการเปิด Project ขึ้นมาแล้ว ให้ทำการ กดที่ ปุ่ม Sync ภานใน Android Studio</a:t>
            </a:r>
            <a:br/>
            <a:r>
              <a:rPr>
                <a:solidFill>
                  <a:srgbClr val="EB2D1F"/>
                </a:solidFill>
              </a:rPr>
              <a:t>- หมายเหตุ ก่อนที่จะทำการ run project ให้ทำการ พิมพ์ คำสั่ง npm run start ใน terminal</a:t>
            </a:r>
          </a:p>
        </p:txBody>
      </p:sp>
      <p:pic>
        <p:nvPicPr>
          <p:cNvPr id="221" name="Screen Shot 2564-06-19 at 16.18.33.png" descr="Screen Shot 2564-06-19 at 16.1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993" y="2087213"/>
            <a:ext cx="9633620" cy="4626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t>React Native </a:t>
            </a:r>
            <a:r>
              <a:t>ต้องรู้อะไรบ้าง</a:t>
            </a:r>
            <a:r>
              <a:t>?</a:t>
            </a:r>
            <a:br/>
          </a:p>
        </p:txBody>
      </p:sp>
      <p:sp>
        <p:nvSpPr>
          <p:cNvPr id="149" name="Content Placeholder 2"/>
          <p:cNvSpPr txBox="1"/>
          <p:nvPr>
            <p:ph type="body" sz="half" idx="1"/>
          </p:nvPr>
        </p:nvSpPr>
        <p:spPr>
          <a:xfrm>
            <a:off x="1039076" y="2286000"/>
            <a:ext cx="10266248" cy="3189777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มีความรู้เบื้องต้นในการพัฒนา Application ทั้งระบบ Android และ iOS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รู้และเข้าใช้ในโครงสร้างของการทำงานบนโปรแกรม Android Studio และ XCode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สามารถอ่าน Error Code เบื้องต้นบน Android Studio และ Xcode ได้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สามารถเขียน CSS / StyleSheet เบื้องต้นได้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มีความรู้เบื้องต้นในการเขียน Javascript / Typescript / XML / Swift/Objective-C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Android Studio</a:t>
            </a:r>
          </a:p>
        </p:txBody>
      </p:sp>
      <p:sp>
        <p:nvSpPr>
          <p:cNvPr id="224" name="ทำการเปิด Emulator Android (Virtual device) โดยไปที่ มุมขวาบนดังภาพ"/>
          <p:cNvSpPr txBox="1"/>
          <p:nvPr>
            <p:ph type="body" sz="quarter" idx="1"/>
          </p:nvPr>
        </p:nvSpPr>
        <p:spPr>
          <a:xfrm>
            <a:off x="692101" y="993142"/>
            <a:ext cx="11163405" cy="630433"/>
          </a:xfrm>
          <a:prstGeom prst="rect">
            <a:avLst/>
          </a:prstGeom>
        </p:spPr>
        <p:txBody>
          <a:bodyPr/>
          <a:lstStyle>
            <a:lvl1pPr marL="382587" indent="-382587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ทำการเปิด Emulator Android (Virtual device) โดยไปที่ มุมขวาบนดังภาพ</a:t>
            </a:r>
          </a:p>
        </p:txBody>
      </p:sp>
      <p:pic>
        <p:nvPicPr>
          <p:cNvPr id="225" name="Screen Shot 2564-06-19 at 16.21.48.png" descr="Screen Shot 2564-06-19 at 16.21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2653" y="1588754"/>
            <a:ext cx="9542300" cy="5026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Android Studio</a:t>
            </a:r>
          </a:p>
        </p:txBody>
      </p:sp>
      <p:sp>
        <p:nvSpPr>
          <p:cNvPr id="228" name="หลังจากทำการสร้าง Emulator Android (Virtual device) แล้วให้ทำการ Run Emulator ตามภาพ"/>
          <p:cNvSpPr txBox="1"/>
          <p:nvPr>
            <p:ph type="body" sz="quarter" idx="1"/>
          </p:nvPr>
        </p:nvSpPr>
        <p:spPr>
          <a:xfrm>
            <a:off x="692101" y="993142"/>
            <a:ext cx="11163405" cy="630433"/>
          </a:xfrm>
          <a:prstGeom prst="rect">
            <a:avLst/>
          </a:prstGeom>
        </p:spPr>
        <p:txBody>
          <a:bodyPr/>
          <a:lstStyle>
            <a:lvl1pPr marL="382587" indent="-382587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หลังจากทำการสร้าง Emulator Android (Virtual device) แล้วให้ทำการ Run Emulator ตามภาพ</a:t>
            </a:r>
          </a:p>
        </p:txBody>
      </p:sp>
      <p:pic>
        <p:nvPicPr>
          <p:cNvPr id="229" name="Screen Shot 2564-06-19 at 16.25.00.png" descr="Screen Shot 2564-06-19 at 16.2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0910" y="2248243"/>
            <a:ext cx="9970180" cy="2361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b="1"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Run Project บน Android Studio</a:t>
            </a:r>
          </a:p>
        </p:txBody>
      </p:sp>
      <p:sp>
        <p:nvSpPr>
          <p:cNvPr id="232" name="ทำการเปิด New Terminal ภายใน VSCode และทำการ  พิมพ์คำสั่ง npm run android"/>
          <p:cNvSpPr txBox="1"/>
          <p:nvPr>
            <p:ph type="body" sz="quarter" idx="1"/>
          </p:nvPr>
        </p:nvSpPr>
        <p:spPr>
          <a:xfrm>
            <a:off x="692101" y="993142"/>
            <a:ext cx="7699783" cy="1237507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ทำการเปิด New Terminal ภายใน VSCode และทำการ </a:t>
            </a:r>
            <a:br/>
            <a:r>
              <a:t>พิมพ์คำสั่ง npm run android</a:t>
            </a:r>
          </a:p>
        </p:txBody>
      </p:sp>
      <p:pic>
        <p:nvPicPr>
          <p:cNvPr id="233" name="Screen Shot 2564-06-19 at 16.28.36.png" descr="Screen Shot 2564-06-19 at 16.2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667" y="1927816"/>
            <a:ext cx="7838041" cy="211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creen Shot 2564-06-19 at 16.29.25.png" descr="Screen Shot 2564-06-19 at 16.29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818" y="4098602"/>
            <a:ext cx="7835740" cy="2242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564-06-19 at 16.29.56.png" descr="Screen Shot 2564-06-19 at 16.29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5904" y="135133"/>
            <a:ext cx="3584611" cy="6587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/>
          <p:nvPr>
            <p:ph type="title"/>
          </p:nvPr>
        </p:nvSpPr>
        <p:spPr>
          <a:xfrm>
            <a:off x="1149891" y="257251"/>
            <a:ext cx="8292616" cy="683431"/>
          </a:xfrm>
          <a:prstGeom prst="rect">
            <a:avLst/>
          </a:prstGeom>
        </p:spPr>
        <p:txBody>
          <a:bodyPr/>
          <a:lstStyle>
            <a:lvl1pPr defTabSz="859536">
              <a:defRPr b="1" sz="3666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Visual Studio และ React Native Extension Pack</a:t>
            </a:r>
          </a:p>
        </p:txBody>
      </p:sp>
      <p:sp>
        <p:nvSpPr>
          <p:cNvPr id="238" name="ทำการเปิด VSCode และไปที่ แทย ตามภาพ…"/>
          <p:cNvSpPr txBox="1"/>
          <p:nvPr>
            <p:ph type="body" sz="half" idx="1"/>
          </p:nvPr>
        </p:nvSpPr>
        <p:spPr>
          <a:xfrm>
            <a:off x="692101" y="993142"/>
            <a:ext cx="7388767" cy="3462874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ทำการเปิด VSCode และไปที่ แทย ตามภาพ</a:t>
            </a:r>
          </a:p>
          <a:p>
            <a:pPr marL="382587" indent="-382587">
              <a:buFont typeface="Arial"/>
              <a:buChar char="•"/>
              <a:defRPr sz="2800">
                <a:solidFill>
                  <a:srgbClr val="333333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Extension ที่ต้องทำการติดตั้ง มีดังนี้</a:t>
            </a:r>
            <a:br/>
            <a:r>
              <a:t>- React Native Tools</a:t>
            </a:r>
            <a:br/>
            <a:r>
              <a:t>- VS Code React Native, React Native Typescript, StyleSheet, ReactJS, Redux Snippet</a:t>
            </a:r>
            <a:br/>
            <a:r>
              <a:t>- React-Native/React/Redux snippets for es6/es7</a:t>
            </a:r>
            <a:br/>
            <a:r>
              <a:t>- Auto Close Tag, Auto Complete Tag, Auto Rename Tag</a:t>
            </a:r>
            <a:br/>
            <a:r>
              <a:t>- Color Highlight</a:t>
            </a:r>
            <a:br/>
            <a:r>
              <a:t>- vscode-icons</a:t>
            </a:r>
          </a:p>
        </p:txBody>
      </p:sp>
      <p:pic>
        <p:nvPicPr>
          <p:cNvPr id="239" name="Screen Shot 2564-06-19 at 16.32.53.png" descr="Screen Shot 2564-06-19 at 16.32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7090" y="790880"/>
            <a:ext cx="3753501" cy="5276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 txBox="1"/>
          <p:nvPr>
            <p:ph type="title"/>
          </p:nvPr>
        </p:nvSpPr>
        <p:spPr>
          <a:xfrm>
            <a:off x="1371600" y="1589087"/>
            <a:ext cx="9601200" cy="717551"/>
          </a:xfrm>
          <a:prstGeom prst="rect">
            <a:avLst/>
          </a:prstGeom>
        </p:spPr>
        <p:txBody>
          <a:bodyPr/>
          <a:lstStyle>
            <a:lvl1pPr defTabSz="877823">
              <a:defRPr sz="4224"/>
            </a:lvl1pPr>
          </a:lstStyle>
          <a:p>
            <a:pPr/>
            <a:r>
              <a:t>Native Base ?</a:t>
            </a:r>
          </a:p>
        </p:txBody>
      </p:sp>
      <p:sp>
        <p:nvSpPr>
          <p:cNvPr id="242" name="Content Placeholder 2"/>
          <p:cNvSpPr txBox="1"/>
          <p:nvPr>
            <p:ph type="body" sz="quarter" idx="1"/>
          </p:nvPr>
        </p:nvSpPr>
        <p:spPr>
          <a:xfrm>
            <a:off x="1371600" y="2306638"/>
            <a:ext cx="9601200" cy="925513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NativeBase </a:t>
            </a:r>
            <a:r>
              <a:t>ซึ่งเป็น </a:t>
            </a:r>
            <a:r>
              <a:t>Framework </a:t>
            </a:r>
            <a:r>
              <a:t>ที่ช่วยสร้าง </a:t>
            </a:r>
            <a:r>
              <a:t>Components </a:t>
            </a:r>
            <a:r>
              <a:t>ต่างๆ มากมายสำหรับพัฒนา </a:t>
            </a:r>
            <a:r>
              <a:t>App </a:t>
            </a:r>
            <a:r>
              <a:t>โดยสามารถใช้ </a:t>
            </a:r>
            <a:r>
              <a:t>React Native </a:t>
            </a:r>
            <a:r>
              <a:t>เป็นฐานหลักสำหรับพัฒนา </a:t>
            </a:r>
            <a:r>
              <a:t>App </a:t>
            </a:r>
          </a:p>
        </p:txBody>
      </p:sp>
      <p:sp>
        <p:nvSpPr>
          <p:cNvPr id="243" name="Title 1"/>
          <p:cNvSpPr txBox="1"/>
          <p:nvPr/>
        </p:nvSpPr>
        <p:spPr>
          <a:xfrm>
            <a:off x="1417319" y="3700462"/>
            <a:ext cx="9509761" cy="63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คำสั่งสำหรับการติดตั้ง </a:t>
            </a:r>
            <a:r>
              <a:t>Native Base </a:t>
            </a:r>
          </a:p>
        </p:txBody>
      </p:sp>
      <p:sp>
        <p:nvSpPr>
          <p:cNvPr id="244" name="Rectangle 7"/>
          <p:cNvSpPr txBox="1"/>
          <p:nvPr/>
        </p:nvSpPr>
        <p:spPr>
          <a:xfrm>
            <a:off x="1417319" y="4332287"/>
            <a:ext cx="9509761" cy="893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npm install native-base –save</a:t>
            </a:r>
          </a:p>
          <a:p>
            <a: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react-native link</a:t>
            </a:r>
          </a:p>
        </p:txBody>
      </p:sp>
      <p:pic>
        <p:nvPicPr>
          <p:cNvPr id="24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5237" y="69850"/>
            <a:ext cx="4581526" cy="1809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/>
          <p:nvPr>
            <p:ph type="title"/>
          </p:nvPr>
        </p:nvSpPr>
        <p:spPr>
          <a:xfrm>
            <a:off x="1295400" y="1547812"/>
            <a:ext cx="9601200" cy="812801"/>
          </a:xfrm>
          <a:prstGeom prst="rect">
            <a:avLst/>
          </a:prstGeom>
        </p:spPr>
        <p:txBody>
          <a:bodyPr/>
          <a:lstStyle/>
          <a:p>
            <a:pPr defTabSz="594359">
              <a:defRPr sz="2534"/>
            </a:pPr>
            <a:r>
              <a:t>React navigation ?</a:t>
            </a:r>
            <a:br/>
          </a:p>
        </p:txBody>
      </p:sp>
      <p:sp>
        <p:nvSpPr>
          <p:cNvPr id="248" name="Content Placeholder 2"/>
          <p:cNvSpPr txBox="1"/>
          <p:nvPr>
            <p:ph type="body" sz="quarter" idx="1"/>
          </p:nvPr>
        </p:nvSpPr>
        <p:spPr>
          <a:xfrm>
            <a:off x="1295400" y="2360613"/>
            <a:ext cx="9601200" cy="1360488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React navigation </a:t>
            </a:r>
            <a:r>
              <a:t>คือ </a:t>
            </a:r>
            <a:r>
              <a:t>package </a:t>
            </a:r>
            <a:r>
              <a:t>ที่จะเข้ามาช่วย </a:t>
            </a:r>
            <a:r>
              <a:t>navigate </a:t>
            </a:r>
            <a:r>
              <a:t>ไปยังหน้าต่าง ๆ ภายในแอพ เช่น เมื่อเปิดแอพขึ้นมาแล้วให้แสดงหน้าอะไร หรือเมื่อ </a:t>
            </a:r>
            <a:r>
              <a:t>user </a:t>
            </a:r>
            <a:r>
              <a:t>กดปุ่มแล้วให้ไปหน้าไหน โดยการทำงานจะอยู่ในรูปแบบของ </a:t>
            </a:r>
            <a:r>
              <a:t>Stack </a:t>
            </a:r>
            <a:r>
              <a:t>โดยบทความนี้เราจะมา ทดลองใช้ </a:t>
            </a:r>
            <a:r>
              <a:t>StackNavigator</a:t>
            </a:r>
          </a:p>
        </p:txBody>
      </p:sp>
      <p:pic>
        <p:nvPicPr>
          <p:cNvPr id="24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0287" y="71438"/>
            <a:ext cx="2511426" cy="156845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itle 1"/>
          <p:cNvSpPr txBox="1"/>
          <p:nvPr/>
        </p:nvSpPr>
        <p:spPr>
          <a:xfrm>
            <a:off x="1417319" y="4189412"/>
            <a:ext cx="9509761" cy="63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การติดตั้ง </a:t>
            </a:r>
            <a:r>
              <a:t>React navigation </a:t>
            </a:r>
          </a:p>
        </p:txBody>
      </p:sp>
      <p:sp>
        <p:nvSpPr>
          <p:cNvPr id="251" name="Rectangle 7"/>
          <p:cNvSpPr txBox="1"/>
          <p:nvPr/>
        </p:nvSpPr>
        <p:spPr>
          <a:xfrm>
            <a:off x="1417319" y="4821237"/>
            <a:ext cx="9509761" cy="487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https://reactnavigation.org/docs/getting-started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1371600" y="270865"/>
            <a:ext cx="9601200" cy="85951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React-Redux &amp; Redux ?</a:t>
            </a:r>
          </a:p>
        </p:txBody>
      </p:sp>
      <p:sp>
        <p:nvSpPr>
          <p:cNvPr id="254" name="Content Placeholder 2"/>
          <p:cNvSpPr txBox="1"/>
          <p:nvPr>
            <p:ph type="body" sz="quarter" idx="1"/>
          </p:nvPr>
        </p:nvSpPr>
        <p:spPr>
          <a:xfrm>
            <a:off x="1371600" y="1067682"/>
            <a:ext cx="9448800" cy="1376185"/>
          </a:xfrm>
          <a:prstGeom prst="rect">
            <a:avLst/>
          </a:prstGeom>
        </p:spPr>
        <p:txBody>
          <a:bodyPr/>
          <a:lstStyle/>
          <a:p>
            <a:pPr marL="384047" indent="-384047">
              <a:buFont typeface="Arial"/>
              <a:buChar char="•"/>
              <a:defRPr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Redux </a:t>
            </a:r>
            <a:r>
              <a:t>เป็นไลบรารี่ที่เข้ามาช่วยจัดการกับ </a:t>
            </a:r>
            <a:r>
              <a:t>State </a:t>
            </a:r>
            <a:r>
              <a:t>โดยการรวม </a:t>
            </a:r>
            <a:r>
              <a:t>State </a:t>
            </a:r>
            <a:r>
              <a:t>ทั้งหมดมาไว้ที่เดียวกัน เพื่อให้แต่ละ </a:t>
            </a:r>
            <a:r>
              <a:t>Component </a:t>
            </a:r>
            <a:r>
              <a:t>สามารถเรียกใช้งาน </a:t>
            </a:r>
            <a:r>
              <a:t>State </a:t>
            </a:r>
            <a:r>
              <a:t>ได้อย่างอิสระ และเมื่อไหร่ที่ข้อมูลใน </a:t>
            </a:r>
            <a:r>
              <a:t>state </a:t>
            </a:r>
            <a:r>
              <a:t>มีการเปลี่ยนแปลงใน </a:t>
            </a:r>
            <a:r>
              <a:t>store Component </a:t>
            </a:r>
            <a:r>
              <a:t>ไหนที่มีการ </a:t>
            </a:r>
            <a:r>
              <a:t>subscribe state </a:t>
            </a:r>
            <a:r>
              <a:t>อยู่ก็จะทำการ </a:t>
            </a:r>
            <a:r>
              <a:t>render </a:t>
            </a:r>
            <a:r>
              <a:t>เพื่ออัพเดทค่าให้โดยอัตโนมัติ</a:t>
            </a:r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5047" y="2073275"/>
            <a:ext cx="4343401" cy="271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itle 1"/>
          <p:cNvSpPr txBox="1"/>
          <p:nvPr/>
        </p:nvSpPr>
        <p:spPr>
          <a:xfrm>
            <a:off x="1417320" y="4908908"/>
            <a:ext cx="9509760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การติดตั้ง </a:t>
            </a:r>
            <a:r>
              <a:t>React-Redux &amp; Redux </a:t>
            </a:r>
          </a:p>
        </p:txBody>
      </p:sp>
      <p:sp>
        <p:nvSpPr>
          <p:cNvPr id="257" name="Rectangle 7"/>
          <p:cNvSpPr txBox="1"/>
          <p:nvPr/>
        </p:nvSpPr>
        <p:spPr>
          <a:xfrm>
            <a:off x="1417320" y="5571650"/>
            <a:ext cx="9509760" cy="893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npm i react-redux redux</a:t>
            </a:r>
          </a:p>
          <a:p>
            <a: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rPr u="sng"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https://react-redux.js.org/tutorials/quick-start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/>
          <p:nvPr>
            <p:ph type="title"/>
          </p:nvPr>
        </p:nvSpPr>
        <p:spPr>
          <a:xfrm>
            <a:off x="3726562" y="129611"/>
            <a:ext cx="4434299" cy="907808"/>
          </a:xfrm>
          <a:prstGeom prst="rect">
            <a:avLst/>
          </a:prstGeom>
        </p:spPr>
        <p:txBody>
          <a:bodyPr/>
          <a:lstStyle>
            <a:lvl1pPr algn="ctr" defTabSz="704087">
              <a:defRPr sz="3387"/>
            </a:lvl1pPr>
          </a:lstStyle>
          <a:p>
            <a:pPr/>
            <a:r>
              <a:t>React-Redux &amp; Redux</a:t>
            </a:r>
          </a:p>
        </p:txBody>
      </p:sp>
      <p:sp>
        <p:nvSpPr>
          <p:cNvPr id="260" name="Content Placeholder 2"/>
          <p:cNvSpPr txBox="1"/>
          <p:nvPr>
            <p:ph type="body" sz="quarter" idx="1"/>
          </p:nvPr>
        </p:nvSpPr>
        <p:spPr>
          <a:xfrm>
            <a:off x="3616128" y="4738752"/>
            <a:ext cx="8438672" cy="1910787"/>
          </a:xfrm>
          <a:prstGeom prst="rect">
            <a:avLst/>
          </a:prstGeom>
        </p:spPr>
        <p:txBody>
          <a:bodyPr/>
          <a:lstStyle/>
          <a:p>
            <a: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โครงสร้างของ redux ประกอบไปด้วย 3 ส่วน คือ Action ,Reduces และ Store โดยวิธีการ import Redux เข้ามาตามภาพด้านบน</a:t>
            </a:r>
            <a:br/>
            <a:r>
              <a:t>- Action คือ เป็นตัวบอกว่าข้อมูลนั้นคืออะไร จะทำอะไรกับมัน ซึ่งมอง Action เป็น JavaScript Object ธรรมดาเลย เพียงแต่มีข้อจำกัดนึงคือ ต้องมี key ชื่อว่า Type</a:t>
            </a:r>
            <a:br/>
            <a:r>
              <a:t>- Reducers เปรียบเสมือนคล้ายๆ Controller คือจะเป็นตัวที่รับ Action มาเพื่อดูว่า Action นี้ต้องการจะทำอะไร จากนั้นก็ส่ง Action ไปหา Store นั่นเอง</a:t>
            </a:r>
            <a:br/>
            <a:r>
              <a:t>- Store เป็น Object ที่เอาไว้เก็บ State ของ Application และ 1 แอพมีเพียงแค่ 1 Store เท่านั้น</a:t>
            </a:r>
          </a:p>
        </p:txBody>
      </p:sp>
      <p:pic>
        <p:nvPicPr>
          <p:cNvPr id="261" name="Screen Shot 2564-06-19 at 16.55.58.png" descr="Screen Shot 2564-06-19 at 16.55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610" y="1031488"/>
            <a:ext cx="3250672" cy="4162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 Shot 2564-06-19 at 16.57.26.png" descr="Screen Shot 2564-06-19 at 16.57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664" y="863418"/>
            <a:ext cx="7894095" cy="2340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 Shot 2564-06-19 at 16.58.29.png" descr="Screen Shot 2564-06-19 at 16.58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7134" y="1536539"/>
            <a:ext cx="5218756" cy="301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/>
          <p:nvPr>
            <p:ph type="title"/>
          </p:nvPr>
        </p:nvSpPr>
        <p:spPr>
          <a:xfrm>
            <a:off x="1371600" y="270865"/>
            <a:ext cx="9601200" cy="85951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React-Redux &amp; Redux</a:t>
            </a:r>
          </a:p>
        </p:txBody>
      </p:sp>
      <p:sp>
        <p:nvSpPr>
          <p:cNvPr id="266" name="Content Placeholder 2"/>
          <p:cNvSpPr txBox="1"/>
          <p:nvPr>
            <p:ph type="body" sz="quarter" idx="1"/>
          </p:nvPr>
        </p:nvSpPr>
        <p:spPr>
          <a:xfrm>
            <a:off x="603530" y="1024641"/>
            <a:ext cx="9448801" cy="435239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ตัวอย่าง Action</a:t>
            </a:r>
          </a:p>
        </p:txBody>
      </p:sp>
      <p:sp>
        <p:nvSpPr>
          <p:cNvPr id="267" name="Content Placeholder 2"/>
          <p:cNvSpPr txBox="1"/>
          <p:nvPr/>
        </p:nvSpPr>
        <p:spPr>
          <a:xfrm>
            <a:off x="7098997" y="1599674"/>
            <a:ext cx="4921834" cy="43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384047" indent="-384047" defTabSz="914400">
              <a:lnSpc>
                <a:spcPct val="94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ตัวอย่าง Reducers</a:t>
            </a:r>
          </a:p>
        </p:txBody>
      </p:sp>
      <p:pic>
        <p:nvPicPr>
          <p:cNvPr id="268" name="Screen Shot 2564-06-19 at 17.05.04.png" descr="Screen Shot 2564-06-19 at 17.05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353" y="1431007"/>
            <a:ext cx="6746143" cy="2883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Screen Shot 2564-06-19 at 17.05.27.png" descr="Screen Shot 2564-06-19 at 17.05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8247" y="2174706"/>
            <a:ext cx="5838185" cy="3403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/>
          <p:nvPr>
            <p:ph type="title"/>
          </p:nvPr>
        </p:nvSpPr>
        <p:spPr>
          <a:xfrm>
            <a:off x="1371600" y="270865"/>
            <a:ext cx="9601200" cy="85951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React-Redux &amp; Redux</a:t>
            </a:r>
          </a:p>
        </p:txBody>
      </p:sp>
      <p:sp>
        <p:nvSpPr>
          <p:cNvPr id="272" name="Content Placeholder 2"/>
          <p:cNvSpPr txBox="1"/>
          <p:nvPr>
            <p:ph type="body" sz="quarter" idx="1"/>
          </p:nvPr>
        </p:nvSpPr>
        <p:spPr>
          <a:xfrm>
            <a:off x="603530" y="1024641"/>
            <a:ext cx="9448801" cy="435239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การเรียกใช้งาน Redux</a:t>
            </a:r>
          </a:p>
        </p:txBody>
      </p:sp>
      <p:pic>
        <p:nvPicPr>
          <p:cNvPr id="273" name="Screen Shot 2564-06-19 at 17.07.15.png" descr="Screen Shot 2564-06-19 at 17.07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530" y="1389559"/>
            <a:ext cx="9448801" cy="2344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 Shot 2564-06-19 at 17.07.53.png" descr="Screen Shot 2564-06-19 at 17.07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4968" y="2399836"/>
            <a:ext cx="4540198" cy="4206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/>
          <p:nvPr>
            <p:ph type="title"/>
          </p:nvPr>
        </p:nvSpPr>
        <p:spPr>
          <a:xfrm>
            <a:off x="1371600" y="685800"/>
            <a:ext cx="9601200" cy="663575"/>
          </a:xfrm>
          <a:prstGeom prst="rect">
            <a:avLst/>
          </a:prstGeom>
        </p:spPr>
        <p:txBody>
          <a:bodyPr/>
          <a:lstStyle/>
          <a:p>
            <a:pPr defTabSz="804672">
              <a:defRPr sz="3432"/>
            </a:pPr>
            <a:r>
              <a:t>React Lifecycle </a:t>
            </a:r>
            <a:r>
              <a:t>คืออะไร </a:t>
            </a:r>
            <a:r>
              <a:t>?</a:t>
            </a:r>
          </a:p>
        </p:txBody>
      </p:sp>
      <p:sp>
        <p:nvSpPr>
          <p:cNvPr id="152" name="Content Placeholder 2"/>
          <p:cNvSpPr txBox="1"/>
          <p:nvPr>
            <p:ph type="body" idx="1"/>
          </p:nvPr>
        </p:nvSpPr>
        <p:spPr>
          <a:xfrm>
            <a:off x="1371600" y="1349375"/>
            <a:ext cx="9601200" cy="5268913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life cycle </a:t>
            </a:r>
            <a:r>
              <a:t>ของ </a:t>
            </a:r>
            <a:r>
              <a:t>React </a:t>
            </a:r>
            <a:r>
              <a:t>ที่จะมี </a:t>
            </a:r>
            <a:r>
              <a:t>method </a:t>
            </a:r>
            <a:r>
              <a:t>ไว้ใช้ควบคุมการแสดงผลของ </a:t>
            </a:r>
            <a:r>
              <a:t>UI </a:t>
            </a:r>
            <a:r>
              <a:t>ตั้งแต่ก่อนแสดงผล (</a:t>
            </a:r>
            <a:r>
              <a:t>before render) </a:t>
            </a:r>
            <a:r>
              <a:t>หลังแสดงผล (</a:t>
            </a:r>
            <a:r>
              <a:t>after render) </a:t>
            </a:r>
            <a:r>
              <a:t>หรือการแสดงผลใหม่อีกรอบ (</a:t>
            </a:r>
            <a:r>
              <a:t>re-render) </a:t>
            </a:r>
            <a:r>
              <a:t>แบ่ง </a:t>
            </a:r>
            <a:r>
              <a:t>life cycle </a:t>
            </a:r>
            <a:r>
              <a:t>ของ </a:t>
            </a:r>
            <a:r>
              <a:t>React </a:t>
            </a:r>
            <a:r>
              <a:t>ออกเป็น 2 แบบหลัก ๆ คือ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1.Mounting </a:t>
            </a:r>
            <a:r>
              <a:t>หรือ </a:t>
            </a:r>
            <a:r>
              <a:t>First time render </a:t>
            </a:r>
            <a:r>
              <a:t>จะทำงานแค่ครั้งแรกของการ </a:t>
            </a:r>
            <a:r>
              <a:t>render </a:t>
            </a:r>
            <a:r>
              <a:t>ของ </a:t>
            </a:r>
            <a:r>
              <a:t>component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2.Constructor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3.Updating </a:t>
            </a:r>
            <a:r>
              <a:t>หรือ </a:t>
            </a:r>
            <a:r>
              <a:t>re-render </a:t>
            </a:r>
            <a:r>
              <a:t>คือจะทำงานเมื่อเป็นการ </a:t>
            </a:r>
            <a:r>
              <a:t>re-render </a:t>
            </a:r>
            <a:r>
              <a:t>ไม่สามารถเรียกใช้งานขณะที่ </a:t>
            </a:r>
            <a:r>
              <a:t>first time render </a:t>
            </a:r>
            <a:r>
              <a:t>ได้ โดยแบ่งออกเป็น 2 </a:t>
            </a:r>
            <a:r>
              <a:t>life cycle </a:t>
            </a:r>
            <a:r>
              <a:t>คือ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3.1 props</a:t>
            </a:r>
            <a:r>
              <a:rPr sz="2000"/>
              <a:t> </a:t>
            </a:r>
            <a:r>
              <a:t>change</a:t>
            </a:r>
          </a:p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3.2 state change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ontent Placeholder 2"/>
          <p:cNvSpPr txBox="1"/>
          <p:nvPr>
            <p:ph type="body" sz="half" idx="1"/>
          </p:nvPr>
        </p:nvSpPr>
        <p:spPr>
          <a:xfrm>
            <a:off x="1295400" y="1743075"/>
            <a:ext cx="9601200" cy="1839914"/>
          </a:xfrm>
          <a:prstGeom prst="rect">
            <a:avLst/>
          </a:prstGeom>
        </p:spPr>
        <p:txBody>
          <a:bodyPr/>
          <a:lstStyle/>
          <a:p>
            <a:pPr marL="384048" indent="-384048">
              <a:lnSpc>
                <a:spcPct val="84600"/>
              </a:lnSpc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Firebase </a:t>
            </a:r>
            <a:r>
              <a:t>คือ </a:t>
            </a:r>
            <a:r>
              <a:t>Project </a:t>
            </a:r>
            <a:r>
              <a:t>ที่ถูกออกแบบมาให้เป็น </a:t>
            </a:r>
            <a:r>
              <a:t>API </a:t>
            </a:r>
            <a:r>
              <a:t>และ </a:t>
            </a:r>
            <a:r>
              <a:t>Cloud Storage </a:t>
            </a:r>
            <a:r>
              <a:t>สำหรับพัฒนา </a:t>
            </a:r>
            <a:r>
              <a:t>Realtime Application </a:t>
            </a:r>
            <a:r>
              <a:t>รองรับหลาย </a:t>
            </a:r>
            <a:r>
              <a:t>Platform </a:t>
            </a:r>
            <a:r>
              <a:t>ทั้ง </a:t>
            </a:r>
            <a:r>
              <a:t>IOS App, Android App, Web App</a:t>
            </a:r>
          </a:p>
          <a:p>
            <a:pPr marL="384048" indent="-384048">
              <a:lnSpc>
                <a:spcPct val="84600"/>
              </a:lnSpc>
              <a:buFont typeface="Arial"/>
              <a:buChar char="•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Firebase Cloud Messaging (FCM) </a:t>
            </a:r>
            <a:r>
              <a:t>ระบบส่งข้อความแจ้งเตือน ใช้งานฟรีไม่จำกัดปริมาณข้อความ</a:t>
            </a:r>
          </a:p>
        </p:txBody>
      </p:sp>
      <p:pic>
        <p:nvPicPr>
          <p:cNvPr id="27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7912" y="168275"/>
            <a:ext cx="4956176" cy="148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itle 1"/>
          <p:cNvSpPr txBox="1"/>
          <p:nvPr/>
        </p:nvSpPr>
        <p:spPr>
          <a:xfrm>
            <a:off x="1417319" y="3112293"/>
            <a:ext cx="9509761" cy="63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การติดตั้ง </a:t>
            </a:r>
            <a:r>
              <a:t>React Firebase </a:t>
            </a:r>
          </a:p>
        </p:txBody>
      </p:sp>
      <p:sp>
        <p:nvSpPr>
          <p:cNvPr id="279" name="Rectangle 8"/>
          <p:cNvSpPr txBox="1"/>
          <p:nvPr/>
        </p:nvSpPr>
        <p:spPr>
          <a:xfrm>
            <a:off x="1417319" y="3671887"/>
            <a:ext cx="9509761" cy="487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https://rnfirebase.io/</a:t>
            </a:r>
          </a:p>
        </p:txBody>
      </p:sp>
      <p:sp>
        <p:nvSpPr>
          <p:cNvPr id="280" name="Title 1"/>
          <p:cNvSpPr txBox="1"/>
          <p:nvPr/>
        </p:nvSpPr>
        <p:spPr>
          <a:xfrm>
            <a:off x="1417320" y="4247960"/>
            <a:ext cx="9509760" cy="63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สร้าง Project สำหรับ Application ที่</a:t>
            </a:r>
          </a:p>
        </p:txBody>
      </p:sp>
      <p:sp>
        <p:nvSpPr>
          <p:cNvPr id="281" name="Rectangle 8"/>
          <p:cNvSpPr txBox="1"/>
          <p:nvPr/>
        </p:nvSpPr>
        <p:spPr>
          <a:xfrm>
            <a:off x="1417320" y="4875950"/>
            <a:ext cx="9509760" cy="487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Char char="-"/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https://firebase.google.com/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/>
        </p:nvSpPr>
        <p:spPr>
          <a:xfrm>
            <a:off x="1095057" y="350838"/>
            <a:ext cx="9509761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การสร้าง</a:t>
            </a:r>
            <a:r>
              <a:t> Build APK (Android)</a:t>
            </a:r>
          </a:p>
        </p:txBody>
      </p:sp>
      <p:sp>
        <p:nvSpPr>
          <p:cNvPr id="284" name="Rectangle 12"/>
          <p:cNvSpPr txBox="1"/>
          <p:nvPr/>
        </p:nvSpPr>
        <p:spPr>
          <a:xfrm>
            <a:off x="1095057" y="1027516"/>
            <a:ext cx="9509761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keytool -genkey -v -keystore my-release-key.keystore -alias my-key-alias -keyalg RSA -keysize 2048 -validity 10000</a:t>
            </a:r>
          </a:p>
        </p:txBody>
      </p:sp>
      <p:sp>
        <p:nvSpPr>
          <p:cNvPr id="285" name="Rectangle 3"/>
          <p:cNvSpPr txBox="1"/>
          <p:nvPr/>
        </p:nvSpPr>
        <p:spPr>
          <a:xfrm>
            <a:off x="1139199" y="1746345"/>
            <a:ext cx="8306436" cy="44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เปิดไฟล์ </a:t>
            </a:r>
            <a:r>
              <a:t>build.gradle </a:t>
            </a:r>
            <a:r>
              <a:t>และทำการเพิ่มโค้ดด้านล่างนี้เข้าไปครับ</a:t>
            </a:r>
          </a:p>
        </p:txBody>
      </p:sp>
      <p:sp>
        <p:nvSpPr>
          <p:cNvPr id="286" name="Rectangle 5"/>
          <p:cNvSpPr txBox="1"/>
          <p:nvPr/>
        </p:nvSpPr>
        <p:spPr>
          <a:xfrm>
            <a:off x="1130371" y="2551407"/>
            <a:ext cx="6004561" cy="2497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808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signingConfigs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333333"/>
                </a:solidFill>
              </a:rPr>
              <a:t>{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</a:t>
            </a:r>
            <a:r>
              <a:rPr>
                <a:solidFill>
                  <a:srgbClr val="008080"/>
                </a:solidFill>
              </a:rPr>
              <a:t>release</a:t>
            </a:r>
            <a:r>
              <a:t> </a:t>
            </a:r>
            <a:r>
              <a:rPr>
                <a:solidFill>
                  <a:srgbClr val="333333"/>
                </a:solidFill>
              </a:rPr>
              <a:t>{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</a:t>
            </a:r>
            <a:r>
              <a:rPr b="1">
                <a:solidFill>
                  <a:srgbClr val="000000"/>
                </a:solidFill>
              </a:rPr>
              <a:t>if</a:t>
            </a:r>
            <a:r>
              <a:t> 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2D7A"/>
                </a:solidFill>
              </a:rPr>
              <a:t>project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8080"/>
                </a:solidFill>
              </a:rPr>
              <a:t>hasProperty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DD1144"/>
                </a:solidFill>
              </a:rPr>
              <a:t>'MYAPP_RELEASE_STORE_FILE'</a:t>
            </a:r>
            <a:r>
              <a:rPr>
                <a:solidFill>
                  <a:srgbClr val="333333"/>
                </a:solidFill>
              </a:rPr>
              <a:t>))</a:t>
            </a:r>
            <a:r>
              <a:t> </a:t>
            </a:r>
            <a:r>
              <a:rPr>
                <a:solidFill>
                  <a:srgbClr val="333333"/>
                </a:solidFill>
              </a:rPr>
              <a:t>{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    </a:t>
            </a:r>
            <a:r>
              <a:rPr>
                <a:solidFill>
                  <a:srgbClr val="008080"/>
                </a:solidFill>
              </a:rPr>
              <a:t>storeFile file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2D7A"/>
                </a:solidFill>
              </a:rPr>
              <a:t>MYAPP_RELEASE_STORE_FILE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    </a:t>
            </a:r>
            <a:r>
              <a:rPr>
                <a:solidFill>
                  <a:srgbClr val="008080"/>
                </a:solidFill>
              </a:rPr>
              <a:t>storePassword MYAPP_RELEASE_STORE_PASSWORD</a:t>
            </a:r>
          </a:p>
          <a:p>
            <a:pPr>
              <a:defRPr>
                <a:solidFill>
                  <a:srgbClr val="00808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    keyAlias MYAPP_RELEASE_KEY_ALIAS</a:t>
            </a:r>
          </a:p>
          <a:p>
            <a:pPr>
              <a:defRPr>
                <a:solidFill>
                  <a:srgbClr val="00808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    keyPassword </a:t>
            </a:r>
            <a:r>
              <a:rPr>
                <a:solidFill>
                  <a:srgbClr val="002D7A"/>
                </a:solidFill>
              </a:rPr>
              <a:t>MYAPP_RELEASE_KEY</a:t>
            </a:r>
            <a:r>
              <a:rPr>
                <a:solidFill>
                  <a:srgbClr val="333333"/>
                </a:solidFill>
              </a:rPr>
              <a:t>_</a:t>
            </a:r>
            <a:r>
              <a:rPr>
                <a:solidFill>
                  <a:srgbClr val="000000"/>
                </a:solidFill>
              </a:rPr>
              <a:t>PASSWORD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    </a:t>
            </a:r>
            <a:r>
              <a:rPr>
                <a:solidFill>
                  <a:srgbClr val="333333"/>
                </a:solidFill>
              </a:rPr>
              <a:t>}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    </a:t>
            </a:r>
            <a:r>
              <a:rPr>
                <a:solidFill>
                  <a:srgbClr val="333333"/>
                </a:solidFill>
              </a:rPr>
              <a:t>}</a:t>
            </a:r>
          </a:p>
          <a:p>
            <a:pPr>
              <a:defRPr>
                <a:solidFill>
                  <a:srgbClr val="006FE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    </a:t>
            </a:r>
            <a:r>
              <a:rPr>
                <a:solidFill>
                  <a:srgbClr val="333333"/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3"/>
          <p:cNvSpPr txBox="1"/>
          <p:nvPr/>
        </p:nvSpPr>
        <p:spPr>
          <a:xfrm>
            <a:off x="1041083" y="682625"/>
            <a:ext cx="8308022" cy="487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ทำการแก้ไขไฟล์ “</a:t>
            </a:r>
            <a:r>
              <a:t>gradle.properties” </a:t>
            </a:r>
            <a:r>
              <a:t>ที่ </a:t>
            </a:r>
            <a:r>
              <a:t>Directory “project\android” </a:t>
            </a:r>
            <a:r>
              <a:t>ดังนี้</a:t>
            </a:r>
          </a:p>
        </p:txBody>
      </p:sp>
      <p:graphicFrame>
        <p:nvGraphicFramePr>
          <p:cNvPr id="289" name="Table 1"/>
          <p:cNvGraphicFramePr/>
          <p:nvPr/>
        </p:nvGraphicFramePr>
        <p:xfrm>
          <a:off x="995362" y="1344612"/>
          <a:ext cx="6858001" cy="11890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5426"/>
                <a:gridCol w="6562574"/>
              </a:tblGrid>
              <a:tr h="118903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olidFill>
                            <a:srgbClr val="AAAAA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1
2
3
4</a:t>
                      </a:r>
                    </a:p>
                  </a:txBody>
                  <a:tcPr marL="45732" marR="45732" marT="45732" marB="45732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2D7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MYAPP_RELEASE_STORE_FILE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=</a:t>
                      </a:r>
                      <a:r>
                        <a:t>my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-</a:t>
                      </a:r>
                      <a:r>
                        <a:t>release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-</a:t>
                      </a:r>
                      <a:r>
                        <a:t>key</a:t>
                      </a:r>
                      <a:r>
                        <a:rPr>
                          <a:solidFill>
                            <a:srgbClr val="333333"/>
                          </a:solidFill>
                        </a:rPr>
                        <a:t>.</a:t>
                      </a:r>
                      <a:r>
                        <a:rPr>
                          <a:solidFill>
                            <a:srgbClr val="008080"/>
                          </a:solidFill>
                        </a:rPr>
                        <a:t>keystore</a:t>
                      </a:r>
                    </a:p>
                    <a:p>
                      <a:pPr algn="l" defTabSz="914400">
                        <a:defRPr sz="1800">
                          <a:solidFill>
                            <a:srgbClr val="002D7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MYAPP_RELEASE_KEY_ALIAS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=</a:t>
                      </a:r>
                      <a:r>
                        <a:t>my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-</a:t>
                      </a:r>
                      <a:r>
                        <a:t>key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-</a:t>
                      </a:r>
                      <a:r>
                        <a:rPr>
                          <a:solidFill>
                            <a:srgbClr val="008080"/>
                          </a:solidFill>
                        </a:rPr>
                        <a:t>alias</a:t>
                      </a:r>
                    </a:p>
                    <a:p>
                      <a:pPr algn="l" defTabSz="914400">
                        <a:defRPr sz="1800">
                          <a:solidFill>
                            <a:srgbClr val="002D7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MYAPP_RELEASE_STORE_PASSWORD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=****</a:t>
                      </a:r>
                    </a:p>
                    <a:p>
                      <a:pPr algn="l" defTabSz="914400">
                        <a:defRPr sz="1800">
                          <a:solidFill>
                            <a:srgbClr val="002D7A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MYAPP_RELEASE_KEY_PASSWORD</a:t>
                      </a:r>
                      <a:r>
                        <a:rPr>
                          <a:solidFill>
                            <a:srgbClr val="006FE0"/>
                          </a:solidFill>
                        </a:rPr>
                        <a:t>=****</a:t>
                      </a:r>
                    </a:p>
                  </a:txBody>
                  <a:tcPr marL="45732" marR="45732" marT="45732" marB="45732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8F8FF"/>
                    </a:solidFill>
                  </a:tcPr>
                </a:tc>
              </a:tr>
            </a:tbl>
          </a:graphicData>
        </a:graphic>
      </p:graphicFrame>
      <p:sp>
        <p:nvSpPr>
          <p:cNvPr id="290" name="Rectangle 4"/>
          <p:cNvSpPr txBox="1"/>
          <p:nvPr/>
        </p:nvSpPr>
        <p:spPr>
          <a:xfrm>
            <a:off x="1041082" y="2850939"/>
            <a:ext cx="7749856" cy="893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ทำการรันคำสั่ง cd android &amp;&amp; ./gradlew clean &amp;&amp; ./gradlew assembleRelease &amp;&amp; cd ..</a:t>
            </a:r>
          </a:p>
        </p:txBody>
      </p:sp>
      <p:sp>
        <p:nvSpPr>
          <p:cNvPr id="291" name="Rectangle 10"/>
          <p:cNvSpPr txBox="1"/>
          <p:nvPr/>
        </p:nvSpPr>
        <p:spPr>
          <a:xfrm>
            <a:off x="610869" y="4022725"/>
            <a:ext cx="10352725" cy="425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>
              <a:defRPr sz="2400">
                <a:solidFill>
                  <a:srgbClr val="FF0000"/>
                </a:solid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** </a:t>
            </a:r>
            <a:r>
              <a:t>หากไม่มีข้อผิดพลาดเราจะได้ไฟล์ชื่อ “</a:t>
            </a:r>
            <a:r>
              <a:t>app-release.apk” </a:t>
            </a:r>
            <a:r>
              <a:t>ใน </a:t>
            </a:r>
            <a:r>
              <a:t>Directory  “project\android\app\build\outputs\apk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/>
        </p:nvSpPr>
        <p:spPr>
          <a:xfrm>
            <a:off x="1095057" y="350838"/>
            <a:ext cx="9509761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การสร้าง</a:t>
            </a:r>
            <a:r>
              <a:t> Build iOS</a:t>
            </a:r>
          </a:p>
        </p:txBody>
      </p:sp>
      <p:sp>
        <p:nvSpPr>
          <p:cNvPr id="294" name="เปิด Project ด้วย Xcode แลพทำการ ตั้ง run device เป็น Any iOS Device (atm64, armv7)"/>
          <p:cNvSpPr txBox="1"/>
          <p:nvPr>
            <p:ph type="body" sz="quarter" idx="1"/>
          </p:nvPr>
        </p:nvSpPr>
        <p:spPr>
          <a:xfrm>
            <a:off x="1125537" y="1041197"/>
            <a:ext cx="9940926" cy="463564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เปิด Project ด้วย Xcode แลพทำการ ตั้ง run device เป็น Any iOS Device (atm64, armv7)</a:t>
            </a:r>
          </a:p>
        </p:txBody>
      </p:sp>
      <p:pic>
        <p:nvPicPr>
          <p:cNvPr id="295" name="Screen Shot 2564-06-19 at 17.21.11.png" descr="Screen Shot 2564-06-19 at 17.21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948" y="1561707"/>
            <a:ext cx="9934104" cy="4974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/>
          <p:nvPr/>
        </p:nvSpPr>
        <p:spPr>
          <a:xfrm>
            <a:off x="1095057" y="350838"/>
            <a:ext cx="9509761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การสร้าง</a:t>
            </a:r>
            <a:r>
              <a:t> Build iOS</a:t>
            </a:r>
          </a:p>
        </p:txBody>
      </p:sp>
      <p:sp>
        <p:nvSpPr>
          <p:cNvPr id="298" name="ทำการไปที่เมนู ตามภาพด้านล่าง"/>
          <p:cNvSpPr txBox="1"/>
          <p:nvPr>
            <p:ph type="body" sz="quarter" idx="1"/>
          </p:nvPr>
        </p:nvSpPr>
        <p:spPr>
          <a:xfrm>
            <a:off x="1125537" y="1041197"/>
            <a:ext cx="9940926" cy="463564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ทำการไปที่เมนู ตามภาพด้านล่าง</a:t>
            </a:r>
          </a:p>
        </p:txBody>
      </p:sp>
      <p:pic>
        <p:nvPicPr>
          <p:cNvPr id="299" name="Screen Shot 2564-06-19 at 17.23.09.png" descr="Screen Shot 2564-06-19 at 17.23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645" y="1416564"/>
            <a:ext cx="7953633" cy="5014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/>
          <p:nvPr/>
        </p:nvSpPr>
        <p:spPr>
          <a:xfrm>
            <a:off x="1095057" y="350838"/>
            <a:ext cx="9509761" cy="63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การสร้าง</a:t>
            </a:r>
            <a:r>
              <a:t> Build iOS</a:t>
            </a:r>
          </a:p>
        </p:txBody>
      </p:sp>
      <p:sp>
        <p:nvSpPr>
          <p:cNvPr id="302" name="หลังจาก ทำการ Archive เสร็จแล้ว จะได้ ดังภาพ ให้ทำการ คลิ๊กที่ Validate App ก่อนทำการ คลิ๊ก Distribute App เพื่อทำการตรวจสอบความเรียบร้อยการการ นำขึ้น App Store"/>
          <p:cNvSpPr txBox="1"/>
          <p:nvPr>
            <p:ph type="body" sz="quarter" idx="1"/>
          </p:nvPr>
        </p:nvSpPr>
        <p:spPr>
          <a:xfrm>
            <a:off x="1125537" y="1041197"/>
            <a:ext cx="3024802" cy="5460621"/>
          </a:xfrm>
          <a:prstGeom prst="rect">
            <a:avLst/>
          </a:prstGeom>
        </p:spPr>
        <p:txBody>
          <a:bodyPr/>
          <a:lstStyle>
            <a:lvl1pPr marL="384047" indent="-384047">
              <a:buFont typeface="Arial"/>
              <a:buChar char="•"/>
              <a:defRPr>
                <a:latin typeface="TH Niramit AS"/>
                <a:ea typeface="TH Niramit AS"/>
                <a:cs typeface="TH Niramit AS"/>
                <a:sym typeface="TH Niramit AS"/>
              </a:defRPr>
            </a:lvl1pPr>
          </a:lstStyle>
          <a:p>
            <a:pPr/>
            <a:r>
              <a:t>หลังจาก ทำการ Archive เสร็จแล้ว จะได้ ดังภาพ ให้ทำการ คลิ๊กที่ Validate App ก่อนทำการ คลิ๊ก Distribute App เพื่อทำการตรวจสอบความเรียบร้อยการการ นำขึ้น App Store</a:t>
            </a:r>
          </a:p>
        </p:txBody>
      </p:sp>
      <p:pic>
        <p:nvPicPr>
          <p:cNvPr id="303" name="Screen Shot 2564-06-19 at 17.24.22.png" descr="Screen Shot 2564-06-19 at 17.24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8452" y="1197927"/>
            <a:ext cx="8418581" cy="5572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1"/>
          <p:cNvSpPr txBox="1"/>
          <p:nvPr/>
        </p:nvSpPr>
        <p:spPr>
          <a:xfrm>
            <a:off x="1095057" y="966787"/>
            <a:ext cx="9509761" cy="63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80100"/>
              </a:lnSpc>
              <a:defRPr sz="3900" u="sng">
                <a:solidFill>
                  <a:srgbClr val="191B0E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คำสั่งเพิ่มเติมสำหรับการแก้ปัญหา</a:t>
            </a:r>
          </a:p>
        </p:txBody>
      </p:sp>
      <p:sp>
        <p:nvSpPr>
          <p:cNvPr id="306" name="Rectangle 2"/>
          <p:cNvSpPr txBox="1"/>
          <p:nvPr/>
        </p:nvSpPr>
        <p:spPr>
          <a:xfrm>
            <a:off x="1095057" y="1600200"/>
            <a:ext cx="2840128" cy="487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npm start -- --reset-cache</a:t>
            </a:r>
          </a:p>
        </p:txBody>
      </p:sp>
      <p:sp>
        <p:nvSpPr>
          <p:cNvPr id="307" name="Rectangle 10"/>
          <p:cNvSpPr txBox="1"/>
          <p:nvPr/>
        </p:nvSpPr>
        <p:spPr>
          <a:xfrm>
            <a:off x="1095057" y="2582863"/>
            <a:ext cx="6004561" cy="893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cd android &amp;&amp; ./gradlew clean &amp;&amp; cd ..</a:t>
            </a:r>
          </a:p>
          <a:p>
            <a: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rm -rf ~/.gradle/caches/</a:t>
            </a:r>
          </a:p>
        </p:txBody>
      </p:sp>
      <p:sp>
        <p:nvSpPr>
          <p:cNvPr id="308" name="Rectangle 14"/>
          <p:cNvSpPr txBox="1"/>
          <p:nvPr/>
        </p:nvSpPr>
        <p:spPr>
          <a:xfrm>
            <a:off x="1095057" y="2081213"/>
            <a:ext cx="4063036" cy="487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rm -rf node_modules &amp;&amp; npm install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>
            <p:ph type="title"/>
          </p:nvPr>
        </p:nvSpPr>
        <p:spPr>
          <a:xfrm>
            <a:off x="1371600" y="685800"/>
            <a:ext cx="9601200" cy="663575"/>
          </a:xfrm>
          <a:prstGeom prst="rect">
            <a:avLst/>
          </a:prstGeom>
        </p:spPr>
        <p:txBody>
          <a:bodyPr/>
          <a:lstStyle>
            <a:lvl1pPr defTabSz="443484">
              <a:lnSpc>
                <a:spcPts val="7700"/>
              </a:lnSpc>
              <a:defRPr b="1" sz="4171">
                <a:solidFill>
                  <a:srgbClr val="292929"/>
                </a:solidFill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Constructor</a:t>
            </a:r>
          </a:p>
        </p:txBody>
      </p:sp>
      <p:sp>
        <p:nvSpPr>
          <p:cNvPr id="155" name="constructor() จะเป็น method แรกที่ถูกทำงานก่อนการ render() โดยเรามักจะ initial state หรือ bind method ไว้ที่นี้เป็นส่วนใหญ่ ถ้าหากเราไม่ได้ทำทั้งสองอย่างนี้ก็ไม่จำเป็นต้องเขียน constructor() ก็ได้นะ…"/>
          <p:cNvSpPr txBox="1"/>
          <p:nvPr/>
        </p:nvSpPr>
        <p:spPr>
          <a:xfrm>
            <a:off x="1389378" y="1386765"/>
            <a:ext cx="10530992" cy="1550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292929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constructor() จะเป็น method แรกที่ถูกทำงานก่อนการ render() โดยเรามักจะ initial state หรือ bind method ไว้ที่นี้เป็นส่วนใหญ่ ถ้าหากเราไม่ได้ทำทั้งสองอย่างนี้ก็ไม่จำเป็นต้องเขียน constructor() ก็ได้นะ</a:t>
            </a:r>
          </a:p>
          <a:p>
            <a:pPr>
              <a:defRPr sz="2800">
                <a:solidFill>
                  <a:srgbClr val="292929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</a:p>
          <a:p>
            <a:pPr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t>ตัวอย่างการใช้งาน constructor()</a:t>
            </a:r>
          </a:p>
        </p:txBody>
      </p:sp>
      <p:pic>
        <p:nvPicPr>
          <p:cNvPr id="156" name="Screen Shot 2564-06-19 at 15.29.32.png" descr="Screen Shot 2564-06-19 at 15.29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73" y="2974211"/>
            <a:ext cx="9753601" cy="304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title"/>
          </p:nvPr>
        </p:nvSpPr>
        <p:spPr>
          <a:xfrm>
            <a:off x="1371600" y="685800"/>
            <a:ext cx="9601200" cy="66357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First time render </a:t>
            </a:r>
          </a:p>
        </p:txBody>
      </p:sp>
      <p:pic>
        <p:nvPicPr>
          <p:cNvPr id="159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0" y="1465262"/>
            <a:ext cx="6288088" cy="448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xfrm>
            <a:off x="1371600" y="685800"/>
            <a:ext cx="9601200" cy="66357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Re-render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0225" y="2295525"/>
            <a:ext cx="3228975" cy="354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6588" y="2581275"/>
            <a:ext cx="3495676" cy="3257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 10"/>
          <p:cNvSpPr txBox="1"/>
          <p:nvPr/>
        </p:nvSpPr>
        <p:spPr>
          <a:xfrm>
            <a:off x="3900170" y="1781175"/>
            <a:ext cx="1510031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props change</a:t>
            </a:r>
          </a:p>
        </p:txBody>
      </p:sp>
      <p:sp>
        <p:nvSpPr>
          <p:cNvPr id="165" name="Rectangle 12"/>
          <p:cNvSpPr txBox="1"/>
          <p:nvPr/>
        </p:nvSpPr>
        <p:spPr>
          <a:xfrm>
            <a:off x="8029257" y="2149475"/>
            <a:ext cx="1488772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state change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xfrm>
            <a:off x="1149891" y="490870"/>
            <a:ext cx="9892218" cy="630433"/>
          </a:xfrm>
          <a:prstGeom prst="rect">
            <a:avLst/>
          </a:prstGeom>
        </p:spPr>
        <p:txBody>
          <a:bodyPr/>
          <a:lstStyle>
            <a:lvl1pPr defTabSz="822959">
              <a:defRPr sz="3509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เครื่องมือในการพัฒนาแอพพลิเคชั่นการติดตั้งและเรียนรู้การใช้เครื่องมือในการพัฒนา</a:t>
            </a:r>
          </a:p>
        </p:txBody>
      </p:sp>
      <p:sp>
        <p:nvSpPr>
          <p:cNvPr id="168" name="Rectangle 3"/>
          <p:cNvSpPr txBox="1"/>
          <p:nvPr/>
        </p:nvSpPr>
        <p:spPr>
          <a:xfrm>
            <a:off x="1125296" y="1270295"/>
            <a:ext cx="8514222" cy="33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317500">
              <a:lnSpc>
                <a:spcPts val="53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NodeJS</a:t>
            </a:r>
          </a:p>
          <a:p>
            <a:pPr marL="457200" indent="-317500">
              <a:lnSpc>
                <a:spcPts val="53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React Native และ Watchman</a:t>
            </a:r>
          </a:p>
          <a:p>
            <a:pPr marL="457200" indent="-317500">
              <a:lnSpc>
                <a:spcPts val="53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Visual Studio และ React Native Extension Pack</a:t>
            </a:r>
          </a:p>
          <a:p>
            <a:pPr marL="457200" indent="-317500">
              <a:lnSpc>
                <a:spcPts val="53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XCode </a:t>
            </a:r>
          </a:p>
          <a:p>
            <a:pPr marL="457200" indent="-317500">
              <a:lnSpc>
                <a:spcPts val="53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การติดตั้ง Android Studio</a:t>
            </a:r>
          </a:p>
          <a:p>
            <a:pPr marL="457200" indent="-317500">
              <a:lnSpc>
                <a:spcPts val="53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การใช้งาน React Native CLI เบื้องต้นสำหรับ Windows และ MacOS</a:t>
            </a:r>
          </a:p>
          <a:p>
            <a:pPr marL="457200" indent="-317500">
              <a:lnSpc>
                <a:spcPts val="53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การทำ code format, code completion และ อื่นๆ</a:t>
            </a:r>
          </a:p>
          <a:p>
            <a:pPr marL="457200" indent="-317500">
              <a:lnSpc>
                <a:spcPts val="53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การวิเคราะห์ Error ตอน compile time</a:t>
            </a:r>
          </a:p>
          <a:p>
            <a:pPr marL="457200" indent="-317500">
              <a:lnSpc>
                <a:spcPts val="5300"/>
              </a:lnSpc>
              <a:buClr>
                <a:srgbClr val="555555"/>
              </a:buClr>
              <a:buSzPct val="100000"/>
              <a:buFont typeface="Tahoma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การใช้งาน Native Base เบื้องต้น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Mac OS</a:t>
            </a:r>
          </a:p>
        </p:txBody>
      </p:sp>
      <p:sp>
        <p:nvSpPr>
          <p:cNvPr id="171" name="ติดตั้ง Xcode…"/>
          <p:cNvSpPr txBox="1"/>
          <p:nvPr>
            <p:ph type="body" idx="1"/>
          </p:nvPr>
        </p:nvSpPr>
        <p:spPr>
          <a:xfrm>
            <a:off x="794068" y="919443"/>
            <a:ext cx="10435056" cy="5662335"/>
          </a:xfrm>
          <a:prstGeom prst="rect">
            <a:avLst/>
          </a:prstGeom>
        </p:spPr>
        <p:txBody>
          <a:bodyPr/>
          <a:lstStyle/>
          <a:p>
            <a:pPr marL="363458" indent="-363458" defTabSz="868680">
              <a:spcBef>
                <a:spcPts val="900"/>
              </a:spcBef>
              <a:buFont typeface="Arial"/>
              <a:buChar char="•"/>
              <a:defRPr sz="266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Xcode</a:t>
            </a:r>
          </a:p>
          <a:p>
            <a:pPr marL="363458" indent="-363458" defTabSz="868680">
              <a:spcBef>
                <a:spcPts val="900"/>
              </a:spcBef>
              <a:buFont typeface="Arial"/>
              <a:buChar char="•"/>
              <a:defRPr sz="266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Android Studio</a:t>
            </a:r>
          </a:p>
          <a:p>
            <a:pPr marL="363458" indent="-363458" defTabSz="868680">
              <a:spcBef>
                <a:spcPts val="900"/>
              </a:spcBef>
              <a:buFont typeface="Arial"/>
              <a:buChar char="•"/>
              <a:defRPr sz="266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Homebrew </a:t>
            </a:r>
            <a:br/>
            <a:r>
              <a:t>- Homebrew คือ ตัวจัดการโปรแกรม ลบ ติดตั้ง โดยใช้คำสั่งใน terminal</a:t>
            </a:r>
            <a:br/>
            <a:r>
              <a:t>- ให้เข้าเว็บ </a:t>
            </a:r>
            <a:r>
              <a:rPr>
                <a:solidFill>
                  <a:srgbClr val="3590EA"/>
                </a:solidFill>
                <a:hlinkClick r:id="rId2" invalidUrl="" action="" tgtFrame="" tooltip="" history="1" highlightClick="0" endSnd="0"/>
              </a:rPr>
              <a:t>http://brew.sh/</a:t>
            </a:r>
            <a:r>
              <a:t>  แล้วให้ copy คำสั่งมารันใน terminal</a:t>
            </a:r>
            <a:br/>
            <a:r>
              <a:t>- หลังจากทำการ run คำสั่งที่ได้จากเว็บเสร็จแล้วให้ทำการ พิมพ์คำสั่ง brew update ใน terminal</a:t>
            </a:r>
          </a:p>
          <a:p>
            <a:pPr marL="363458" indent="-363458" defTabSz="868680">
              <a:spcBef>
                <a:spcPts val="900"/>
              </a:spcBef>
              <a:buFont typeface="Arial"/>
              <a:buChar char="•"/>
              <a:defRPr sz="266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ติดตั้ง NPM / NodeJS </a:t>
            </a:r>
            <a:br/>
            <a:r>
              <a:t>- NPM คือ ตัวช่วยดาวน์โหลดโปรแกรม package มาที่เครื่องเราโดยใช้แค่ชื่อ</a:t>
            </a:r>
            <a:br/>
            <a:r>
              <a:t>- เข้าไปที่เว็บ </a:t>
            </a:r>
            <a:r>
              <a:rPr>
                <a:solidFill>
                  <a:srgbClr val="5893E5"/>
                </a:solidFill>
              </a:rPr>
              <a:t>https://nodejs.org/en/</a:t>
            </a:r>
            <a:r>
              <a:t> แล้วดาวน์โหลดไฟล์ current version</a:t>
            </a:r>
            <a:br/>
            <a:r>
              <a:t>- หลังจากทำการติดตั้งเสร็จให้ ทำการเปิด terminal และพิมพ์คำสั่ง npm -v</a:t>
            </a:r>
          </a:p>
          <a:p>
            <a:pPr marL="363458" indent="-363458" defTabSz="868680">
              <a:spcBef>
                <a:spcPts val="900"/>
              </a:spcBef>
              <a:buFont typeface="Arial"/>
              <a:buChar char="•"/>
              <a:defRPr sz="266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ติดตั้ว Watchman</a:t>
            </a:r>
            <a:br/>
            <a:r>
              <a:t>- Watchman เป็นเครื่องมือที่ใช้สำหรับจับตาดูการเปลี่ยนแปลงไฟล์ต่างๆ</a:t>
            </a:r>
            <a:br/>
            <a:r>
              <a:t>- เปิด terminal และพิมพ์คำสั่ง brew install watchman</a:t>
            </a:r>
            <a:endParaRPr>
              <a:solidFill>
                <a:srgbClr val="333333"/>
              </a:solidFill>
            </a:endParaRPr>
          </a:p>
          <a:p>
            <a:pPr marL="363458" indent="-363458" defTabSz="868680">
              <a:spcBef>
                <a:spcPts val="900"/>
              </a:spcBef>
              <a:buFont typeface="Arial"/>
              <a:buChar char="•"/>
              <a:defRPr sz="266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rPr>
                <a:solidFill>
                  <a:srgbClr val="333333"/>
                </a:solidFill>
              </a:rPr>
              <a:t>ติดตั้ง React Native CLI</a:t>
            </a:r>
            <a:br>
              <a:rPr>
                <a:solidFill>
                  <a:srgbClr val="333333"/>
                </a:solidFill>
              </a:rPr>
            </a:br>
            <a:r>
              <a:rPr>
                <a:solidFill>
                  <a:srgbClr val="333333"/>
                </a:solidFill>
              </a:rPr>
              <a:t>- </a:t>
            </a:r>
            <a:r>
              <a:t>sudo npm install -g react-</a:t>
            </a:r>
            <a:r>
              <a:rPr>
                <a:solidFill>
                  <a:srgbClr val="CC7832"/>
                </a:solidFill>
              </a:rPr>
              <a:t>native</a:t>
            </a:r>
            <a:r>
              <a:t>-cli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/>
          <p:nvPr>
            <p:ph type="title"/>
          </p:nvPr>
        </p:nvSpPr>
        <p:spPr>
          <a:xfrm>
            <a:off x="1149891" y="257251"/>
            <a:ext cx="5669962" cy="630433"/>
          </a:xfrm>
          <a:prstGeom prst="rect">
            <a:avLst/>
          </a:prstGeom>
        </p:spPr>
        <p:txBody>
          <a:bodyPr/>
          <a:lstStyle>
            <a:lvl1pPr>
              <a:defRPr sz="3900" u="sng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การติดตั้ง React Native ใน Mac OS</a:t>
            </a:r>
          </a:p>
        </p:txBody>
      </p:sp>
      <p:sp>
        <p:nvSpPr>
          <p:cNvPr id="174" name="การตั้งค่า AndroidSDK สำหรับ Android Studio - ในการพัฒนา Android Application บน Mac OS จำเป็นต้องทำการตั้งค่า Parth Android SDK ให้กับเครื่อง Mac OS ด้วย - ทำการเปิด terminal และ พิมพ์คำสั่ง sudo ~/.bash_profile และทำการใส่ รหัสผ่านของเครื่อง - Copy Part"/>
          <p:cNvSpPr txBox="1"/>
          <p:nvPr>
            <p:ph type="body" idx="1"/>
          </p:nvPr>
        </p:nvSpPr>
        <p:spPr>
          <a:xfrm>
            <a:off x="794068" y="919443"/>
            <a:ext cx="10435056" cy="5120488"/>
          </a:xfrm>
          <a:prstGeom prst="rect">
            <a:avLst/>
          </a:prstGeom>
        </p:spPr>
        <p:txBody>
          <a:bodyPr/>
          <a:lstStyle/>
          <a:p>
            <a:pPr marL="382587" indent="-382587">
              <a:buFont typeface="Arial"/>
              <a:buChar char="•"/>
              <a:defRPr sz="2800"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การตั้งค่า AndroidSDK สำหรับ Android Studio</a:t>
            </a:r>
            <a:br/>
            <a:r>
              <a:t>- ในการพัฒนา Android Application บน Mac OS จำเป็นต้องทำการตั้งค่า Parth Android SDK ให้กับเครื่อง Mac OS ด้วย</a:t>
            </a:r>
            <a:br/>
            <a:r>
              <a:t>- ทำการเปิด terminal และ พิมพ์คำสั่ง sudo ~/.bash_profile และทำการใส่ รหัสผ่านของเครื่อง</a:t>
            </a:r>
            <a:br/>
            <a:r>
              <a:t>- Copy Parth ไปวางบน .bash_profil</a:t>
            </a:r>
            <a:br/>
            <a:r>
              <a:t>export ANDROID_HOME=$HOME/Library/Android/sdk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ANDROID_SDK_ROOT=$HOME/Library/Android/sdk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PATH=$PATH:$ANDROID_HOME/emulator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PATH=$PATH:$ANDROID_HOME/tools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PATH=$PATH:$ANDROID_HOME/tools/bin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000000"/>
                </a:solidFill>
                <a:latin typeface="TH Niramit AS"/>
                <a:ea typeface="TH Niramit AS"/>
                <a:cs typeface="TH Niramit AS"/>
                <a:sym typeface="TH Niramit AS"/>
              </a:defRPr>
            </a:pPr>
            <a:r>
              <a:t>     export PATH=$PATH:$ANDROID_HOME/platform-tools</a:t>
            </a:r>
            <a:br/>
            <a:r>
              <a:t>     - และทำการบันทึก พร้อม run คำสั่ง source ~/.bash_profile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